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76" r:id="rId9"/>
    <p:sldId id="284" r:id="rId10"/>
    <p:sldId id="277" r:id="rId11"/>
    <p:sldId id="278" r:id="rId12"/>
    <p:sldId id="281" r:id="rId13"/>
    <p:sldId id="285" r:id="rId14"/>
    <p:sldId id="286" r:id="rId15"/>
    <p:sldId id="274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24"/>
  </p:normalViewPr>
  <p:slideViewPr>
    <p:cSldViewPr snapToGrid="0" snapToObjects="1">
      <p:cViewPr varScale="1">
        <p:scale>
          <a:sx n="101" d="100"/>
          <a:sy n="101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9F118-2DFF-BD41-B3AA-250F35FC60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9AF20-B86D-A84E-930C-F0E3734BDF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85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2559-4261-4ED9-AB0C-3188083F74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6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32559-4261-4ED9-AB0C-3188083F744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23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EE7D4-19A2-8948-8EB1-53F82EBD1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45F251-820B-0342-A858-B16F671F9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A6235-E4FC-B343-85DF-49823018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145277-BDC3-5548-85DA-F6CC2966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19DD16C-530C-7240-A7E0-CFBE13FF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5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D1DFF-903A-4545-A991-B2B4A441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B6197268-30AF-B343-A45A-6E7AC0977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C6C80-9D23-064B-89EA-FACCD24F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4B04B-C27D-C041-9CF4-D697568F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308ED6D-DE8F-3749-BEC6-CEC1878B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53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747E04-87E3-4241-BC31-FCA59AA4E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4287B866-AAE3-9646-844E-6CE3CCC70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39FD8-9537-0F44-805B-3B743990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7D3C57-939A-8741-A918-195733F0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E9EFED6-8C78-F147-8A43-EBB728A1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F6875-946D-2C44-93E8-127A663F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91BBB-2642-8441-8239-A39F64D78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C342D3-C481-A44E-9D7E-1B6B7BD8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72150-7FF2-014B-A8E3-AF086391B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ECA55D8-D9B1-224F-A0EA-CA774D4D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41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D5F3-9BF8-7D44-9907-7533DA0A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D1707-1EE3-A441-9B4F-94AFF8BAC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54FF2-4817-7D40-B25E-22726ADC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D5D64C-487C-E845-9A54-B7CE1C4D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9414516-A165-2447-943D-12F79D3A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84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FA07C-6037-E747-96CB-F0615BDF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C26F2-1E3F-4D4E-A9C2-CCC7D7921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047B17-C56D-164D-9785-289D2442B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16B0DF-3743-1044-A400-9D4F0856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0EF362-2246-DE4D-82D9-03196398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58FEA59-F1E4-5A49-98B3-A0FD1990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13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111A2-8893-E648-BF2C-A2901F83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EF0DB-1857-CE42-822D-64D8CCBC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595401-36F9-F346-A6D2-C0D720D75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934A95-75E4-CC48-B291-60EE61C4C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1BFB46-3C4E-CB48-862F-6BA7A0E0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E48DAB-12F2-6643-874A-46C70CF3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538220-B1CD-4F44-9E50-46C01832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218FDEF-8606-A748-A9CF-C4D592B7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20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9D0D2-AB23-E04B-B02D-6FB00BD6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169CE9-8F90-8C46-BA7E-776B85F8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A018A7-234A-4745-86F1-25A729E4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4BA89387-89AD-F24C-BB5B-2DFA4DE7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26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58846F-1396-C84E-BEA2-CC102A14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B47F2D-AEB3-3548-A249-6CD1E6F2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05A5AAF1-F8B3-0743-AB0E-7F3EBFB5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6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F6E8B-D5A1-8A41-B25C-2686FE53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3BC89-0C6D-184D-9F7A-438D01C1A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68EAED-EBDE-D246-8C0A-C88E901FB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D60487-1A35-BC45-A08B-A2ABFFEB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2046FF-2E56-FB40-8175-6A57D613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0FA04957-0398-064B-8DAA-47FAE7CD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47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75F67-B515-6449-BE1A-720A7F8F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EF8DAA9-BCD4-294C-B3C2-E5184707C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76B12A-C3A7-2D47-9145-C2AF66CE9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CA6526-07E2-4643-94C6-DC1DDD4A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221850-C915-BA46-BDF1-462A91B2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B01475E0-CEA6-4045-9803-469D1CAD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94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E12BAF-77EA-5D45-959F-14EF7933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76FF1A-B6A3-5B46-917D-FB6D8DA0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B2FE93-8BCA-9C45-B6E4-A121B30F2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55CFB-9459-CE4B-AA64-505418C7232C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BBD562-4C78-9D47-8445-508DEAA55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C0A079A-D902-7C4E-A52D-C7F3F550D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EE4DF-5D1A-6940-9027-234E42F9F3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5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yqi@ion.ac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manuals.html" TargetMode="External"/><Relationship Id="rId7" Type="http://schemas.openxmlformats.org/officeDocument/2006/relationships/hyperlink" Target="https://www.rdocumentation.org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esome-r.com/" TargetMode="External"/><Relationship Id="rId5" Type="http://schemas.openxmlformats.org/officeDocument/2006/relationships/hyperlink" Target="https://www.bioconductor.org/" TargetMode="External"/><Relationship Id="rId4" Type="http://schemas.openxmlformats.org/officeDocument/2006/relationships/hyperlink" Target="https://www.rstudio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27F14-0F08-F74C-8DF5-E7088A859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050" y="1585502"/>
            <a:ext cx="9915897" cy="1074572"/>
          </a:xfrm>
        </p:spPr>
        <p:txBody>
          <a:bodyPr/>
          <a:lstStyle/>
          <a:p>
            <a:r>
              <a:rPr lang="en-US" altLang="zh-Hans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生物医学统计学</a:t>
            </a:r>
            <a:r>
              <a:rPr lang="en-US" altLang="zh-CN" dirty="0">
                <a:sym typeface="+mn-ea"/>
              </a:rPr>
              <a:t>》</a:t>
            </a:r>
            <a:r>
              <a:rPr lang="zh-CN" altLang="en-US" dirty="0">
                <a:sym typeface="+mn-ea"/>
              </a:rPr>
              <a:t>讨论课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09DEB0-03C7-8F4B-9B3A-587E1D2A5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5518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kumimoji="1" lang="zh-Hans" altLang="en-US" dirty="0"/>
              <a:t>齐光耀</a:t>
            </a:r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gyqi@ion.ac.cn</a:t>
            </a:r>
            <a:endParaRPr kumimoji="1" lang="en-US" altLang="zh-CN" dirty="0"/>
          </a:p>
          <a:p>
            <a:r>
              <a:rPr kumimoji="1" lang="zh-Hans" altLang="en-US" dirty="0"/>
              <a:t>中国科学院神经科学研究所</a:t>
            </a:r>
            <a:endParaRPr kumimoji="1" lang="en-US" altLang="zh-Hans" dirty="0"/>
          </a:p>
          <a:p>
            <a:r>
              <a:rPr kumimoji="1" lang="en-US" altLang="zh-CN" dirty="0"/>
              <a:t>2019</a:t>
            </a:r>
            <a:r>
              <a:rPr kumimoji="1" lang="zh-Hans" altLang="en-US" dirty="0"/>
              <a:t>年</a:t>
            </a:r>
            <a:r>
              <a:rPr kumimoji="1" lang="en-US" altLang="zh-Hans" dirty="0"/>
              <a:t>3</a:t>
            </a:r>
            <a:r>
              <a:rPr kumimoji="1" lang="zh-Hans" altLang="en-US" dirty="0"/>
              <a:t>月</a:t>
            </a:r>
            <a:r>
              <a:rPr kumimoji="1" lang="en-US" altLang="zh-Hans" dirty="0"/>
              <a:t>13</a:t>
            </a:r>
            <a:r>
              <a:rPr kumimoji="1" lang="zh-Hans" altLang="en-US" dirty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449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93294-0EB9-B041-9538-F7C4AFA8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FF9E3-7E38-264F-986D-D434E224F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384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3200" dirty="0"/>
              <a:t>合理地获取数据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通过哪些途径和手段可以获取已有的公共数据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减少重复工作和盲目的工作，合理设计实验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确保自己的实验数据有意义</a:t>
            </a:r>
          </a:p>
          <a:p>
            <a:pPr>
              <a:lnSpc>
                <a:spcPct val="100000"/>
              </a:lnSpc>
            </a:pPr>
            <a:r>
              <a:rPr lang="zh-CN" altLang="en-US" sz="3200" dirty="0"/>
              <a:t>正确地处理数据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实验数据如何进行预处理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选择什么样的统计模型和方法</a:t>
            </a:r>
          </a:p>
          <a:p>
            <a:pPr>
              <a:lnSpc>
                <a:spcPct val="100000"/>
              </a:lnSpc>
            </a:pPr>
            <a:r>
              <a:rPr lang="zh-CN" altLang="en-US" sz="3200" dirty="0"/>
              <a:t>恰当地展示数据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如何把数据更好地展示给别人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画什么图，如何画图，用哪些结果</a:t>
            </a:r>
          </a:p>
        </p:txBody>
      </p:sp>
    </p:spTree>
    <p:extLst>
      <p:ext uri="{BB962C8B-B14F-4D97-AF65-F5344CB8AC3E}">
        <p14:creationId xmlns:p14="http://schemas.microsoft.com/office/powerpoint/2010/main" val="34323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E2BF-059C-664E-ADA8-13273B88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15FCB-0083-2F45-8097-339CF8DD1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4" y="1460665"/>
            <a:ext cx="3710049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数据科学常用语言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FDB40A-6E47-6342-82D0-64C732BD4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97"/>
          <a:stretch/>
        </p:blipFill>
        <p:spPr>
          <a:xfrm>
            <a:off x="220134" y="2043606"/>
            <a:ext cx="3793726" cy="447887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7632052-71B9-E44A-A578-BBC4CFD4645D}"/>
              </a:ext>
            </a:extLst>
          </p:cNvPr>
          <p:cNvSpPr txBox="1">
            <a:spLocks/>
          </p:cNvSpPr>
          <p:nvPr/>
        </p:nvSpPr>
        <p:spPr>
          <a:xfrm>
            <a:off x="4250267" y="1690688"/>
            <a:ext cx="7941733" cy="47162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3300" dirty="0"/>
              <a:t>R</a:t>
            </a:r>
            <a:r>
              <a:rPr kumimoji="1" lang="zh-CN" altLang="en-US" sz="3300" dirty="0"/>
              <a:t>的诞生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1600" dirty="0">
                <a:latin typeface="+mn-ea"/>
              </a:rPr>
              <a:t>1992</a:t>
            </a:r>
            <a:r>
              <a:rPr kumimoji="1" lang="zh-CN" altLang="en-US" sz="1600" dirty="0">
                <a:latin typeface="+mn-ea"/>
              </a:rPr>
              <a:t>年，</a:t>
            </a:r>
            <a:r>
              <a:rPr kumimoji="1" lang="en-US" altLang="zh-CN" sz="1600" dirty="0">
                <a:latin typeface="+mn-ea"/>
              </a:rPr>
              <a:t>Ross Ihaka</a:t>
            </a:r>
            <a:r>
              <a:rPr kumimoji="1" lang="zh-CN" altLang="en-US" sz="1600" dirty="0">
                <a:latin typeface="+mn-ea"/>
              </a:rPr>
              <a:t>和</a:t>
            </a:r>
            <a:r>
              <a:rPr kumimoji="1" lang="en-US" altLang="zh-CN" sz="1600" dirty="0">
                <a:latin typeface="+mn-ea"/>
              </a:rPr>
              <a:t>Robert Gentleman </a:t>
            </a:r>
            <a:r>
              <a:rPr kumimoji="1" lang="zh-CN" altLang="en-US" sz="1600" dirty="0">
                <a:latin typeface="+mn-ea"/>
              </a:rPr>
              <a:t>在</a:t>
            </a:r>
            <a:r>
              <a:rPr kumimoji="1" lang="en-US" altLang="zh-CN" sz="1600" dirty="0">
                <a:latin typeface="+mn-ea"/>
              </a:rPr>
              <a:t>S</a:t>
            </a:r>
            <a:r>
              <a:rPr kumimoji="1" lang="zh-CN" altLang="en-US" sz="1600" dirty="0">
                <a:latin typeface="+mn-ea"/>
              </a:rPr>
              <a:t>语言（贝尔实验室开发的一种统计用编程语言）的基础上开始构思一种新的用于统计学分析的开源语言，直到</a:t>
            </a:r>
            <a:r>
              <a:rPr kumimoji="1" lang="en-US" altLang="zh-CN" sz="1600" dirty="0">
                <a:latin typeface="+mn-ea"/>
              </a:rPr>
              <a:t>1995</a:t>
            </a:r>
            <a:r>
              <a:rPr kumimoji="1" lang="zh-CN" altLang="en-US" sz="1600" dirty="0">
                <a:latin typeface="+mn-ea"/>
              </a:rPr>
              <a:t>年第一个版本正式发布（和各位年龄相仿</a:t>
            </a:r>
            <a:r>
              <a:rPr kumimoji="1" lang="zh-Hans" altLang="en-US" sz="1600" dirty="0">
                <a:latin typeface="+mn-ea"/>
              </a:rPr>
              <a:t>）</a:t>
            </a:r>
            <a:endParaRPr kumimoji="1" lang="zh-CN" altLang="en-US" sz="16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1600" dirty="0">
                <a:latin typeface="+mn-ea"/>
              </a:rPr>
              <a:t>据说是因为他们名字的第一个字母都是</a:t>
            </a:r>
            <a:r>
              <a:rPr kumimoji="1" lang="en-US" altLang="zh-CN" sz="1600" dirty="0">
                <a:latin typeface="+mn-ea"/>
              </a:rPr>
              <a:t>R</a:t>
            </a:r>
            <a:r>
              <a:rPr kumimoji="1" lang="zh-CN" altLang="en-US" sz="1600" dirty="0">
                <a:latin typeface="+mn-ea"/>
              </a:rPr>
              <a:t>，所以这门语言就被叫做</a:t>
            </a:r>
            <a:r>
              <a:rPr kumimoji="1" lang="en-US" altLang="zh-CN" sz="1600" dirty="0">
                <a:latin typeface="+mn-ea"/>
              </a:rPr>
              <a:t>R</a:t>
            </a:r>
            <a:r>
              <a:rPr kumimoji="1" lang="zh-CN" altLang="en-US" sz="1600" dirty="0">
                <a:latin typeface="+mn-ea"/>
              </a:rPr>
              <a:t>。这两个人都是统计学教授出身，再加上</a:t>
            </a:r>
            <a:r>
              <a:rPr kumimoji="1" lang="en-US" altLang="zh-CN" sz="1600" dirty="0">
                <a:latin typeface="+mn-ea"/>
              </a:rPr>
              <a:t>R</a:t>
            </a:r>
            <a:r>
              <a:rPr kumimoji="1" lang="zh-CN" altLang="en-US" sz="1600" dirty="0">
                <a:latin typeface="+mn-ea"/>
              </a:rPr>
              <a:t>语言的生父</a:t>
            </a:r>
            <a:r>
              <a:rPr kumimoji="1" lang="en-US" altLang="zh-CN" sz="1600" dirty="0">
                <a:latin typeface="+mn-ea"/>
              </a:rPr>
              <a:t>S</a:t>
            </a:r>
            <a:r>
              <a:rPr kumimoji="1" lang="zh-CN" altLang="en-US" sz="1600" dirty="0">
                <a:latin typeface="+mn-ea"/>
              </a:rPr>
              <a:t>语言，所以</a:t>
            </a:r>
            <a:r>
              <a:rPr kumimoji="1" lang="en-US" altLang="zh-CN" sz="1600" dirty="0">
                <a:latin typeface="+mn-ea"/>
              </a:rPr>
              <a:t>R</a:t>
            </a:r>
            <a:r>
              <a:rPr kumimoji="1" lang="zh-CN" altLang="en-US" sz="1600" dirty="0">
                <a:latin typeface="+mn-ea"/>
              </a:rPr>
              <a:t>语言在统计学方面有着纯正的血统</a:t>
            </a:r>
            <a:endParaRPr lang="zh-CN" altLang="en-US" sz="16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3300" dirty="0"/>
              <a:t>R</a:t>
            </a:r>
            <a:r>
              <a:rPr kumimoji="1" lang="zh-CN" altLang="en-US" sz="3300" dirty="0"/>
              <a:t>的发展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500" dirty="0">
                <a:latin typeface="+mn-ea"/>
              </a:rPr>
              <a:t>作为开源软件的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能够迅速发展，很大程度上取决于其活跃的社区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500" dirty="0">
                <a:latin typeface="+mn-ea"/>
              </a:rPr>
              <a:t>学习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，很大程度上也是学习各种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包的使用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500" dirty="0">
                <a:latin typeface="+mn-ea"/>
              </a:rPr>
              <a:t>截止目前（</a:t>
            </a:r>
            <a:r>
              <a:rPr kumimoji="1" lang="en-US" altLang="zh-CN" sz="1500" dirty="0">
                <a:latin typeface="+mn-ea"/>
              </a:rPr>
              <a:t>201</a:t>
            </a:r>
            <a:r>
              <a:rPr kumimoji="1" lang="en-US" altLang="zh-Hans" sz="1500" dirty="0">
                <a:latin typeface="+mn-ea"/>
              </a:rPr>
              <a:t>9</a:t>
            </a:r>
            <a:r>
              <a:rPr kumimoji="1" lang="zh-CN" altLang="en-US" sz="1500" dirty="0">
                <a:latin typeface="+mn-ea"/>
              </a:rPr>
              <a:t>年</a:t>
            </a:r>
            <a:r>
              <a:rPr kumimoji="1" lang="en-US" altLang="zh-CN" sz="1500" dirty="0">
                <a:latin typeface="+mn-ea"/>
              </a:rPr>
              <a:t>3</a:t>
            </a:r>
            <a:r>
              <a:rPr kumimoji="1" lang="zh-CN" altLang="en-US" sz="1500" dirty="0">
                <a:latin typeface="+mn-ea"/>
              </a:rPr>
              <a:t>月</a:t>
            </a:r>
            <a:r>
              <a:rPr kumimoji="1" lang="en-US" altLang="zh-Hans" sz="1500" dirty="0">
                <a:latin typeface="+mn-ea"/>
              </a:rPr>
              <a:t>12</a:t>
            </a:r>
            <a:r>
              <a:rPr kumimoji="1" lang="zh-CN" altLang="en-US" sz="1500" dirty="0">
                <a:latin typeface="+mn-ea"/>
              </a:rPr>
              <a:t>日），</a:t>
            </a:r>
            <a:r>
              <a:rPr kumimoji="1" lang="en-US" altLang="zh-CN" sz="1500" dirty="0">
                <a:latin typeface="+mn-ea"/>
              </a:rPr>
              <a:t>CRAN(Comprehensive R Archive Network)</a:t>
            </a:r>
            <a:r>
              <a:rPr kumimoji="1" lang="zh-CN" altLang="en-US" sz="1500" dirty="0">
                <a:latin typeface="+mn-ea"/>
              </a:rPr>
              <a:t>上已经有</a:t>
            </a:r>
            <a:r>
              <a:rPr kumimoji="1" lang="en-US" altLang="zh-CN" sz="1500" dirty="0">
                <a:latin typeface="+mn-ea"/>
              </a:rPr>
              <a:t>13853</a:t>
            </a:r>
            <a:r>
              <a:rPr kumimoji="1" lang="zh-CN" altLang="en-US" sz="1500" dirty="0">
                <a:latin typeface="+mn-ea"/>
              </a:rPr>
              <a:t>个可以获取的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扩展包</a:t>
            </a:r>
          </a:p>
          <a:p>
            <a:pPr>
              <a:lnSpc>
                <a:spcPct val="100000"/>
              </a:lnSpc>
            </a:pPr>
            <a:r>
              <a:rPr kumimoji="1" lang="en-US" altLang="zh-CN" sz="3300" dirty="0"/>
              <a:t>R</a:t>
            </a:r>
            <a:r>
              <a:rPr kumimoji="1" lang="zh-CN" altLang="en-US" sz="3300" dirty="0"/>
              <a:t>的特长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1500" dirty="0">
                <a:latin typeface="+mn-ea"/>
              </a:rPr>
              <a:t>多数统计相关的工作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都可以非常简洁的用几行命令完成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1500" dirty="0">
                <a:latin typeface="+mn-ea"/>
              </a:rPr>
              <a:t>R </a:t>
            </a:r>
            <a:r>
              <a:rPr kumimoji="1" lang="zh-CN" altLang="en-US" sz="1500" dirty="0">
                <a:latin typeface="+mn-ea"/>
              </a:rPr>
              <a:t>高度的可扩展性体现在</a:t>
            </a:r>
            <a:r>
              <a:rPr kumimoji="1" lang="en-US" altLang="zh-CN" sz="1500" dirty="0">
                <a:latin typeface="+mn-ea"/>
              </a:rPr>
              <a:t>1</a:t>
            </a:r>
            <a:r>
              <a:rPr kumimoji="1" lang="zh-CN" altLang="en-US" sz="1500" dirty="0">
                <a:latin typeface="+mn-ea"/>
              </a:rPr>
              <a:t>万多个已有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包，绝大部分工作可以用现有的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包来辅助完成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1500" dirty="0">
                <a:latin typeface="+mn-ea"/>
              </a:rPr>
              <a:t>R </a:t>
            </a:r>
            <a:r>
              <a:rPr kumimoji="1" lang="zh-CN" altLang="en-US" sz="1500" dirty="0">
                <a:latin typeface="+mn-ea"/>
              </a:rPr>
              <a:t>具有强大的绘图功能，可以画各种各样高逼格且直接用于发表的图</a:t>
            </a:r>
          </a:p>
          <a:p>
            <a:pPr lvl="1">
              <a:lnSpc>
                <a:spcPct val="120000"/>
              </a:lnSpc>
            </a:pPr>
            <a:r>
              <a:rPr kumimoji="1" lang="en-US" altLang="zh-CN" sz="1500" dirty="0">
                <a:latin typeface="+mn-ea"/>
              </a:rPr>
              <a:t>Bioconductor</a:t>
            </a:r>
            <a:r>
              <a:rPr kumimoji="1" lang="zh-CN" altLang="en-US" sz="1500" dirty="0">
                <a:latin typeface="+mn-ea"/>
              </a:rPr>
              <a:t>中一千多个</a:t>
            </a:r>
            <a:r>
              <a:rPr kumimoji="1" lang="en-US" altLang="zh-CN" sz="1500" dirty="0">
                <a:latin typeface="+mn-ea"/>
              </a:rPr>
              <a:t>R</a:t>
            </a:r>
            <a:r>
              <a:rPr kumimoji="1" lang="zh-CN" altLang="en-US" sz="1500" dirty="0">
                <a:latin typeface="+mn-ea"/>
              </a:rPr>
              <a:t>包可以用来专门解决生物（信息）相关问题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57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89DEB-BEAD-484C-B2E1-47895A1F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A483E-078C-0441-9506-136A378EA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Hans" altLang="en-US" dirty="0"/>
              <a:t>如何入门</a:t>
            </a:r>
            <a:r>
              <a:rPr kumimoji="1" lang="en-US" altLang="zh-Hans" dirty="0"/>
              <a:t>R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了解一下</a:t>
            </a:r>
            <a:r>
              <a:rPr lang="en-US" altLang="zh-CN" dirty="0"/>
              <a:t>R</a:t>
            </a:r>
            <a:r>
              <a:rPr lang="zh-CN" altLang="en-US" dirty="0"/>
              <a:t>语言是什么，能干什么用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学习如何在</a:t>
            </a:r>
            <a:r>
              <a:rPr lang="en-US" altLang="zh-CN" dirty="0"/>
              <a:t>R</a:t>
            </a:r>
            <a:r>
              <a:rPr lang="zh-CN" altLang="en-US" dirty="0"/>
              <a:t>的官网下载</a:t>
            </a:r>
            <a:r>
              <a:rPr lang="en-US" altLang="zh-CN" dirty="0"/>
              <a:t>R</a:t>
            </a:r>
            <a:r>
              <a:rPr lang="zh-CN" altLang="en-US" dirty="0"/>
              <a:t>，如何在自己的电脑安装</a:t>
            </a:r>
            <a:r>
              <a:rPr lang="en-US" altLang="zh-CN" dirty="0"/>
              <a:t>R</a:t>
            </a:r>
            <a:r>
              <a:rPr lang="zh-CN" altLang="en-US" dirty="0"/>
              <a:t>并成功运行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学习如何安装</a:t>
            </a:r>
            <a:r>
              <a:rPr lang="en-US" altLang="zh-CN" dirty="0" err="1"/>
              <a:t>Rstudio</a:t>
            </a:r>
            <a:r>
              <a:rPr lang="zh-CN" altLang="en-US" dirty="0"/>
              <a:t>，并且了解其基本的用法（这步可省略）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学习如何查看</a:t>
            </a:r>
            <a:r>
              <a:rPr lang="en-US" altLang="zh-CN" dirty="0"/>
              <a:t>R</a:t>
            </a:r>
            <a:r>
              <a:rPr lang="zh-CN" altLang="en-US" dirty="0"/>
              <a:t>帮助文档（这步很重要）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学习如何将作业中的数据（作业中通常是</a:t>
            </a:r>
            <a:r>
              <a:rPr lang="en-US" altLang="zh-CN" dirty="0"/>
              <a:t>txt</a:t>
            </a:r>
            <a:r>
              <a:rPr lang="zh-CN" altLang="en-US" dirty="0"/>
              <a:t>或者</a:t>
            </a:r>
            <a:r>
              <a:rPr lang="en-US" altLang="zh-CN" dirty="0"/>
              <a:t>csv</a:t>
            </a:r>
            <a:r>
              <a:rPr lang="zh-CN" altLang="en-US" dirty="0"/>
              <a:t>格式）正确地导入</a:t>
            </a:r>
            <a:r>
              <a:rPr lang="en-US" altLang="zh-CN" dirty="0"/>
              <a:t>R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了解</a:t>
            </a:r>
            <a:r>
              <a:rPr lang="en-US" altLang="zh-CN" dirty="0"/>
              <a:t>R</a:t>
            </a:r>
            <a:r>
              <a:rPr lang="zh-CN" altLang="en-US" dirty="0"/>
              <a:t>语言中的常见变量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学习</a:t>
            </a:r>
            <a:r>
              <a:rPr lang="en-US" altLang="zh-CN" dirty="0"/>
              <a:t>R</a:t>
            </a:r>
            <a:r>
              <a:rPr lang="zh-CN" altLang="en-US" dirty="0"/>
              <a:t>语言一些最基本的命令：如安装包、调用包、读入写入文件、构造矩阵和基础绘图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学习在</a:t>
            </a:r>
            <a:r>
              <a:rPr lang="en-US" altLang="zh-CN" dirty="0"/>
              <a:t>R</a:t>
            </a:r>
            <a:r>
              <a:rPr lang="zh-CN" altLang="en-US" dirty="0"/>
              <a:t>中如何使用（课上提到的）统计学相关函数，了解参数含义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能够独立完成最后几次作业和去年考题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0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1B73B3-503C-164A-91C7-63BDCAE4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R</a:t>
            </a:r>
            <a:r>
              <a:rPr lang="zh-CN" altLang="en-US" dirty="0"/>
              <a:t>语言在生物信息学领域的应用</a:t>
            </a:r>
          </a:p>
          <a:p>
            <a:pPr lvl="1"/>
            <a:r>
              <a:rPr lang="zh-CN" altLang="en-US" dirty="0"/>
              <a:t>理解</a:t>
            </a:r>
            <a:r>
              <a:rPr lang="en-US" altLang="zh-CN" dirty="0"/>
              <a:t>R</a:t>
            </a:r>
            <a:r>
              <a:rPr lang="zh-CN" altLang="en-US" dirty="0"/>
              <a:t>语言中的各种变量</a:t>
            </a:r>
          </a:p>
          <a:p>
            <a:pPr lvl="1"/>
            <a:r>
              <a:rPr lang="zh-CN" altLang="en-US" dirty="0"/>
              <a:t>学习如何创建数据集、清洗数据和使用常见的统计分析方法</a:t>
            </a:r>
          </a:p>
          <a:p>
            <a:pPr lvl="1"/>
            <a:r>
              <a:rPr lang="zh-CN" altLang="en-US" dirty="0"/>
              <a:t>能够对数据进行高级操作</a:t>
            </a:r>
          </a:p>
          <a:p>
            <a:pPr lvl="1"/>
            <a:r>
              <a:rPr lang="zh-CN" altLang="en-US" dirty="0"/>
              <a:t>学习</a:t>
            </a:r>
            <a:r>
              <a:rPr lang="en-US" altLang="zh-CN" dirty="0"/>
              <a:t>R</a:t>
            </a:r>
            <a:r>
              <a:rPr lang="zh-CN" altLang="en-US" dirty="0"/>
              <a:t>语言的中高级绘图方法，能够使用</a:t>
            </a:r>
            <a:r>
              <a:rPr lang="en-US" altLang="zh-CN" dirty="0"/>
              <a:t>ggplot2</a:t>
            </a:r>
          </a:p>
          <a:p>
            <a:pPr lvl="1"/>
            <a:r>
              <a:rPr lang="zh-CN" altLang="en-US" dirty="0"/>
              <a:t>学习</a:t>
            </a:r>
            <a:r>
              <a:rPr lang="en-US" altLang="zh-CN" dirty="0"/>
              <a:t>R</a:t>
            </a:r>
            <a:r>
              <a:rPr lang="zh-CN" altLang="en-US" dirty="0"/>
              <a:t>中高级统计分析方法，如聚类、主成分分析和线性回归等</a:t>
            </a:r>
          </a:p>
          <a:p>
            <a:pPr lvl="1"/>
            <a:r>
              <a:rPr lang="zh-CN" altLang="en-US" dirty="0"/>
              <a:t>学习并熟练使用自己研究领域相关的</a:t>
            </a:r>
            <a:r>
              <a:rPr lang="en-US" altLang="zh-CN" dirty="0"/>
              <a:t>R</a:t>
            </a:r>
            <a:r>
              <a:rPr lang="zh-CN" altLang="en-US" dirty="0"/>
              <a:t>包（通过</a:t>
            </a:r>
            <a:r>
              <a:rPr lang="en-US" altLang="zh-CN" dirty="0" err="1"/>
              <a:t>bioconductor</a:t>
            </a:r>
            <a:r>
              <a:rPr lang="zh-CN" altLang="en-US" dirty="0"/>
              <a:t>）</a:t>
            </a:r>
          </a:p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4AB3352-67FF-3D4C-89A3-BC40394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93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E0356-41F3-B747-86F8-917057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25B7B-BA7E-C145-BF79-3CF0E031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83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zh-CN" altLang="en-US" dirty="0"/>
              <a:t>参考资料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zh-Hans" altLang="en-US" dirty="0"/>
              <a:t>在线资料</a:t>
            </a:r>
            <a:endParaRPr kumimoji="1" lang="zh-CN" altLang="en-US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R</a:t>
            </a:r>
            <a:r>
              <a:rPr lang="zh-CN" altLang="en-US" dirty="0"/>
              <a:t>语言官网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https://www.r-project.org/</a:t>
            </a:r>
            <a:r>
              <a:rPr lang="en-US" altLang="zh-CN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R</a:t>
            </a:r>
            <a:r>
              <a:rPr lang="zh-CN" altLang="en-US" dirty="0"/>
              <a:t>语言官方文档 </a:t>
            </a:r>
            <a:r>
              <a:rPr lang="en-US" altLang="zh-CN" dirty="0"/>
              <a:t>(</a:t>
            </a:r>
            <a:r>
              <a:rPr lang="en-US" altLang="zh-CN" dirty="0">
                <a:hlinkClick r:id="rId3"/>
              </a:rPr>
              <a:t>https://cran.r-project.org/manuals.html</a:t>
            </a:r>
            <a:r>
              <a:rPr lang="en-US" altLang="zh-CN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dirty="0" err="1"/>
              <a:t>RStudio</a:t>
            </a:r>
            <a:r>
              <a:rPr lang="zh-CN" altLang="en-US" dirty="0"/>
              <a:t>官网</a:t>
            </a:r>
            <a:r>
              <a:rPr lang="en-US" altLang="zh-CN" dirty="0"/>
              <a:t>] (</a:t>
            </a:r>
            <a:r>
              <a:rPr lang="en-US" altLang="zh-CN" dirty="0">
                <a:hlinkClick r:id="rId4"/>
              </a:rPr>
              <a:t>https://www.rstudio.com/</a:t>
            </a:r>
            <a:r>
              <a:rPr lang="en-US" altLang="zh-CN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Bioconductor</a:t>
            </a:r>
            <a:r>
              <a:rPr lang="zh-CN" altLang="en-US" dirty="0"/>
              <a:t>官网 </a:t>
            </a:r>
            <a:r>
              <a:rPr lang="en-US" altLang="zh-CN" dirty="0"/>
              <a:t>(</a:t>
            </a:r>
            <a:r>
              <a:rPr lang="en-US" altLang="zh-CN" dirty="0">
                <a:hlinkClick r:id="rId5"/>
              </a:rPr>
              <a:t>https://www.bioconductor.org/</a:t>
            </a:r>
            <a:r>
              <a:rPr lang="en-US" altLang="zh-CN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R</a:t>
            </a:r>
            <a:r>
              <a:rPr lang="zh-CN" altLang="en-US" dirty="0"/>
              <a:t>语言资料库 </a:t>
            </a:r>
            <a:r>
              <a:rPr lang="en-US" altLang="zh-CN" dirty="0"/>
              <a:t>(</a:t>
            </a:r>
            <a:r>
              <a:rPr lang="en-US" altLang="zh-CN" dirty="0">
                <a:hlinkClick r:id="rId6"/>
              </a:rPr>
              <a:t>https://awesome-r.com/</a:t>
            </a:r>
            <a:r>
              <a:rPr lang="en-US" altLang="zh-CN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R</a:t>
            </a:r>
            <a:r>
              <a:rPr lang="zh-CN" altLang="en-US" dirty="0"/>
              <a:t>函数和包的在线帮助文档 </a:t>
            </a:r>
            <a:r>
              <a:rPr lang="en-US" altLang="zh-CN" dirty="0"/>
              <a:t>(</a:t>
            </a:r>
            <a:r>
              <a:rPr lang="en-US" altLang="zh-CN" dirty="0">
                <a:hlinkClick r:id="rId7"/>
              </a:rPr>
              <a:t>https://www.rdocumentation.org/</a:t>
            </a:r>
            <a:r>
              <a:rPr lang="en-US" altLang="zh-CN" dirty="0"/>
              <a:t>)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/>
              <a:t>中文书籍</a:t>
            </a:r>
            <a:endParaRPr kumimoji="1" lang="en-US" altLang="zh-CN" dirty="0"/>
          </a:p>
          <a:p>
            <a:pPr lvl="1">
              <a:lnSpc>
                <a:spcPct val="110000"/>
              </a:lnSpc>
            </a:pPr>
            <a:r>
              <a:rPr kumimoji="1" lang="en-US" altLang="zh-CN" dirty="0"/>
              <a:t>《R</a:t>
            </a:r>
            <a:r>
              <a:rPr kumimoji="1" lang="zh-CN" altLang="en-US" dirty="0"/>
              <a:t>语言</a:t>
            </a:r>
            <a:r>
              <a:rPr kumimoji="1" lang="zh-Hans" altLang="en-US" dirty="0"/>
              <a:t>编</a:t>
            </a:r>
            <a:r>
              <a:rPr kumimoji="1" lang="zh-CN" altLang="en-US" dirty="0"/>
              <a:t>程艺术</a:t>
            </a:r>
            <a:r>
              <a:rPr kumimoji="1" lang="en-US" altLang="zh-CN" dirty="0"/>
              <a:t>》《R</a:t>
            </a:r>
            <a:r>
              <a:rPr kumimoji="1" lang="zh-CN" altLang="en-US" dirty="0"/>
              <a:t>语言实战</a:t>
            </a:r>
            <a:r>
              <a:rPr kumimoji="1" lang="en-US" altLang="zh-CN" dirty="0"/>
              <a:t>(</a:t>
            </a:r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版</a:t>
            </a:r>
            <a:r>
              <a:rPr kumimoji="1" lang="en-US" altLang="zh-CN" dirty="0"/>
              <a:t>)》《</a:t>
            </a:r>
            <a:r>
              <a:rPr kumimoji="1" lang="zh-CN" altLang="en-US" dirty="0"/>
              <a:t>统计建模与</a:t>
            </a:r>
            <a:r>
              <a:rPr kumimoji="1" lang="en-US" altLang="zh-CN" dirty="0"/>
              <a:t>R</a:t>
            </a:r>
            <a:r>
              <a:rPr kumimoji="1" lang="zh-CN" altLang="en-US" dirty="0"/>
              <a:t>软件</a:t>
            </a:r>
            <a:r>
              <a:rPr kumimoji="1" lang="en-US" altLang="zh-CN" dirty="0"/>
              <a:t>》《ggplot2:</a:t>
            </a:r>
            <a:r>
              <a:rPr kumimoji="1" lang="zh-CN" altLang="en-US" dirty="0"/>
              <a:t>数据分析与图形艺术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216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761DD-7E52-BF43-AB4A-8C0C444C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5"/>
            <a:ext cx="10515600" cy="1325563"/>
          </a:xfrm>
        </p:spPr>
        <p:txBody>
          <a:bodyPr/>
          <a:lstStyle/>
          <a:p>
            <a:r>
              <a:rPr kumimoji="1" lang="zh-Hans" altLang="en-US" dirty="0"/>
              <a:t>作业讨论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A788F-8049-AF48-B929-66A98523E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0763"/>
            <a:ext cx="10515600" cy="4351338"/>
          </a:xfrm>
        </p:spPr>
        <p:txBody>
          <a:bodyPr/>
          <a:lstStyle/>
          <a:p>
            <a:r>
              <a:rPr kumimoji="1" lang="zh-Hans" altLang="en-US" dirty="0"/>
              <a:t>随机分组</a:t>
            </a:r>
            <a:endParaRPr kumimoji="1" lang="en-US" altLang="zh-Hans" dirty="0"/>
          </a:p>
          <a:p>
            <a:r>
              <a:rPr kumimoji="1" lang="zh-Hans" altLang="en-US" dirty="0"/>
              <a:t>讨论</a:t>
            </a:r>
            <a:r>
              <a:rPr kumimoji="1" lang="en-US" altLang="zh-Hans" dirty="0"/>
              <a:t>10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min</a:t>
            </a:r>
          </a:p>
          <a:p>
            <a:r>
              <a:rPr kumimoji="1" lang="zh-Hans" altLang="en-US" dirty="0"/>
              <a:t>解答（小组代表）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F67976-51F2-A449-8CB2-250001F33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24366"/>
              </p:ext>
            </p:extLst>
          </p:nvPr>
        </p:nvGraphicFramePr>
        <p:xfrm>
          <a:off x="3193904" y="671176"/>
          <a:ext cx="4127791" cy="5875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6189">
                  <a:extLst>
                    <a:ext uri="{9D8B030D-6E8A-4147-A177-3AD203B41FA5}">
                      <a16:colId xmlns:a16="http://schemas.microsoft.com/office/drawing/2014/main" val="2280848278"/>
                    </a:ext>
                  </a:extLst>
                </a:gridCol>
                <a:gridCol w="745239">
                  <a:extLst>
                    <a:ext uri="{9D8B030D-6E8A-4147-A177-3AD203B41FA5}">
                      <a16:colId xmlns:a16="http://schemas.microsoft.com/office/drawing/2014/main" val="3596414320"/>
                    </a:ext>
                  </a:extLst>
                </a:gridCol>
                <a:gridCol w="1705768">
                  <a:extLst>
                    <a:ext uri="{9D8B030D-6E8A-4147-A177-3AD203B41FA5}">
                      <a16:colId xmlns:a16="http://schemas.microsoft.com/office/drawing/2014/main" val="409711135"/>
                    </a:ext>
                  </a:extLst>
                </a:gridCol>
                <a:gridCol w="1080595">
                  <a:extLst>
                    <a:ext uri="{9D8B030D-6E8A-4147-A177-3AD203B41FA5}">
                      <a16:colId xmlns:a16="http://schemas.microsoft.com/office/drawing/2014/main" val="1577697615"/>
                    </a:ext>
                  </a:extLst>
                </a:gridCol>
              </a:tblGrid>
              <a:tr h="2000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序号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姓名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单位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分组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2377961985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陈子阳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第一题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1357425068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黄坤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植生生态所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73890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曹碧蓉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7238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池帅帅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91670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程序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20557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张聪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第二题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2589528495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乐子薇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神经所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49261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王雨蓓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逆境中心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62721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吕婷婷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营养与健康研究所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362084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安亚玲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42763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曹芹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8121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郭双琴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植生生态所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49881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高政圆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神经所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第三题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1753550016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42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黄娟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逆境中心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857399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穆晨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逆境中心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705875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陈梦婷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39227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丁文群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神经所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95784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宣传静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逆境中心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496012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刘建玲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营养与健康研究所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872778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马俊杰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营养与健康研究所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第四题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1249054930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罗宇翔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营养与健康研究所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28851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林欣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营养与健康研究所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56396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45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王睿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逆境中心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214452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张铭珺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075454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贡天雨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植生生态所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51727"/>
                  </a:ext>
                </a:extLst>
              </a:tr>
              <a:tr h="2000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熊清平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生化细胞所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5705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2111A2-1F04-AA4F-8CB6-6AD1D2AE7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55762"/>
              </p:ext>
            </p:extLst>
          </p:nvPr>
        </p:nvGraphicFramePr>
        <p:xfrm>
          <a:off x="7625623" y="1579560"/>
          <a:ext cx="4406612" cy="45697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460">
                  <a:extLst>
                    <a:ext uri="{9D8B030D-6E8A-4147-A177-3AD203B41FA5}">
                      <a16:colId xmlns:a16="http://schemas.microsoft.com/office/drawing/2014/main" val="1239862385"/>
                    </a:ext>
                  </a:extLst>
                </a:gridCol>
                <a:gridCol w="795578">
                  <a:extLst>
                    <a:ext uri="{9D8B030D-6E8A-4147-A177-3AD203B41FA5}">
                      <a16:colId xmlns:a16="http://schemas.microsoft.com/office/drawing/2014/main" val="1433277105"/>
                    </a:ext>
                  </a:extLst>
                </a:gridCol>
                <a:gridCol w="1820988">
                  <a:extLst>
                    <a:ext uri="{9D8B030D-6E8A-4147-A177-3AD203B41FA5}">
                      <a16:colId xmlns:a16="http://schemas.microsoft.com/office/drawing/2014/main" val="3593383819"/>
                    </a:ext>
                  </a:extLst>
                </a:gridCol>
                <a:gridCol w="1153586">
                  <a:extLst>
                    <a:ext uri="{9D8B030D-6E8A-4147-A177-3AD203B41FA5}">
                      <a16:colId xmlns:a16="http://schemas.microsoft.com/office/drawing/2014/main" val="1410036174"/>
                    </a:ext>
                  </a:extLst>
                </a:gridCol>
              </a:tblGrid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徐心怡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第五题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2576706088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黄榆慧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植生生态所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1109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罗雪梅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营养与健康研究所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452809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范仕杰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上海药物研究所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111511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程银祥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上海药物研究所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0687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罗振玲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逆境中心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57819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肖天雄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667877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郭世耸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植生生态所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第六题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4161293824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陈晓宇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39857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符逸仙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上海药物研究所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09765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张蔚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16715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徐嘉曦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988589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关昕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植生生态所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72388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余阳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69474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张佳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第七题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extLst>
                  <a:ext uri="{0D108BD9-81ED-4DB2-BD59-A6C34878D82A}">
                    <a16:rowId xmlns:a16="http://schemas.microsoft.com/office/drawing/2014/main" val="2291480838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梁勇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营养与健康研究所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68466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邢茹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生化细胞所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76504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丁彦霞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植生生态所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862300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黄晨伟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神经所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71298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37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刘振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营养与健康研究所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21347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陈颖佳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上海药物研究所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249" marR="4249" marT="4249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0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3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7851" y="1156336"/>
            <a:ext cx="8650605" cy="2273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(9')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在某次射击比赛中，运动员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射击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次，命中环数如下：</a:t>
            </a:r>
          </a:p>
          <a:p>
            <a:pPr marL="0" indent="0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6, 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7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7, 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6, 10, 5, 8, </a:t>
            </a: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9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6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求：</a:t>
            </a:r>
          </a:p>
          <a:p>
            <a:pPr marL="0" indent="0">
              <a:buNone/>
            </a:pP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）依据数据，求运动员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命中环数的算术平均数和中位数 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(3')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marL="0" indent="0">
              <a:buNone/>
            </a:pP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）依据数据，求运动员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命中环数的样本方差和标准差 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(3')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marL="0" indent="0">
              <a:buNone/>
            </a:pP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）依据数据，求运动员</a:t>
            </a:r>
            <a:r>
              <a:rPr lang="en-US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命中环数的变异系数</a:t>
            </a:r>
            <a:r>
              <a:rPr lang="zh-CN" altLang="ja-JP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(3')</a:t>
            </a:r>
            <a:r>
              <a:rPr lang="zh-CN" altLang="ja-JP" sz="1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  <a:endParaRPr lang="en-US" altLang="zh-CN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7772" y="3593147"/>
            <a:ext cx="8820472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(12')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某工厂生产的一批产品一共有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件，其中有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件为次品，其余为正品；</a:t>
            </a:r>
          </a:p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求：</a:t>
            </a:r>
          </a:p>
          <a:p>
            <a:pPr lvl="0"/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每次不放回地抽取，抽取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次，第一次、第二次取到正品，第三次取到次品的概率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(3')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lvl="0"/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每次不放回地抽取，抽取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次，其中两次为正品、一次为次品的概率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(3')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lvl="0"/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每次有放回地抽取，抽取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次，第二次取到正品，第一次、第三次取到次品的概率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(3')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lvl="0"/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每次有放回地抽取，抽取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次，其中两次为正品、一次为次品的概率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(3')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81200" y="13018"/>
            <a:ext cx="8229600" cy="1143000"/>
          </a:xfrm>
        </p:spPr>
        <p:txBody>
          <a:bodyPr/>
          <a:lstStyle/>
          <a:p>
            <a:r>
              <a:rPr lang="en-US" altLang="zh-CN" dirty="0"/>
              <a:t>Lecture-1,2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727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5025" y="480619"/>
                <a:ext cx="8297236" cy="565418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AutoNum type="arabicParenBoth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7.3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环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7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环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AutoNum type="arabicParenBoth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2.678</a:t>
                </a:r>
                <a:r>
                  <a:rPr lang="zh-CN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环</a:t>
                </a:r>
                <a:r>
                  <a:rPr lang="en-US" altLang="zh-CN" sz="1800" baseline="30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 1.636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环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AutoNum type="arabicParenBoth"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0.224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22.4%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</a:p>
              <a:p>
                <a:pPr marL="385763" indent="-385763">
                  <a:lnSpc>
                    <a:spcPct val="150000"/>
                  </a:lnSpc>
                  <a:buFont typeface="Arial" panose="020B0604020202020204" pitchFamily="34" charset="0"/>
                  <a:buAutoNum type="arabicParenBoth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24×23×6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30×29×28</m:t>
                        </m:r>
                      </m:den>
                    </m:f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138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1015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 </a:t>
                </a:r>
                <a:endParaRPr lang="zh-CN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Font typeface="Arial" panose="020B0604020202020204" pitchFamily="34" charset="0"/>
                  <a:buAutoNum type="arabicParenBoth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6×24×23×3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30×29×28</m:t>
                        </m:r>
                      </m:den>
                    </m:f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414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1015</m:t>
                        </m:r>
                      </m:den>
                    </m:f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或者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6 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Sup>
                          <m:sSubSup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24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30</m:t>
                            </m:r>
                          </m:sub>
                          <m:sup>
                            <m:r>
                              <a:rPr lang="en-US" altLang="zh-CN" sz="18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414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1015</m:t>
                        </m:r>
                      </m:den>
                    </m:f>
                  </m:oMath>
                </a14:m>
                <a:endParaRPr lang="zh-CN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Font typeface="Arial" panose="020B0604020202020204" pitchFamily="34" charset="0"/>
                  <a:buAutoNum type="arabicParenBoth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6×24×6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30×30×30</m:t>
                        </m:r>
                      </m:den>
                    </m:f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125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Font typeface="Arial" panose="020B0604020202020204" pitchFamily="34" charset="0"/>
                  <a:buAutoNum type="arabicParenBoth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6×24×6×3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30×30×30</m:t>
                        </m:r>
                      </m:den>
                    </m:f>
                    <m:r>
                      <a:rPr lang="en-US" altLang="zh-CN" sz="18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125</m:t>
                        </m:r>
                      </m:den>
                    </m:f>
                  </m:oMath>
                </a14:m>
                <a:endParaRPr lang="zh-CN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85763" indent="-385763">
                  <a:buAutoNum type="arabicParenBoth"/>
                </a:pP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/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5025" y="480619"/>
                <a:ext cx="8297236" cy="5654180"/>
              </a:xfrm>
              <a:blipFill>
                <a:blip r:embed="rId2"/>
                <a:stretch>
                  <a:fillRect l="-612" t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03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75520" y="404665"/>
                <a:ext cx="9036496" cy="58326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3. </a:t>
                </a:r>
                <a:r>
                  <a:rPr lang="zh-CN" altLang="en-US" sz="2000" dirty="0"/>
                  <a:t>设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是样本空间</a:t>
                </a:r>
                <a:r>
                  <a:rPr lang="en-US" altLang="zh-CN" sz="2000" dirty="0"/>
                  <a:t>Ω</a:t>
                </a:r>
                <a:r>
                  <a:rPr lang="zh-CN" altLang="en-US" sz="2000" dirty="0"/>
                  <a:t>中的事件，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    Ω={1,2,3,4,5,6,7,8} , P(i)=1/8, i=1,…,8.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    A={1,3,5,7}, B={1,2,3,4,5}, C={4,5,6,7,8}</a:t>
                </a:r>
              </a:p>
              <a:p>
                <a:pPr marL="0" indent="0">
                  <a:buNone/>
                </a:pPr>
                <a:r>
                  <a:rPr lang="zh-CN" altLang="en-US" sz="2000" dirty="0"/>
                  <a:t> 分别求出表示出下列事件的概率：</a:t>
                </a:r>
                <a:endParaRPr lang="en-US" altLang="zh-CN" sz="2000" dirty="0"/>
              </a:p>
              <a:p>
                <a:pPr marL="514350" indent="-514350"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/>
                      <m:t>A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000"/>
                          <m:t>BC</m:t>
                        </m:r>
                      </m:e>
                    </m:d>
                  </m:oMath>
                </a14:m>
                <a:r>
                  <a:rPr lang="en-US" altLang="zh-CN" sz="2000" dirty="0"/>
                  <a:t>; (2)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000" dirty="0"/>
                  <a:t>; (3)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/>
                      <m:t>A</m:t>
                    </m:r>
                    <m:r>
                      <m:rPr>
                        <m:nor/>
                      </m:rPr>
                      <a:rPr lang="zh-CN" altLang="en-US" sz="2000"/>
                      <m:t>+</m:t>
                    </m:r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2000" dirty="0"/>
                  <a:t>; (4)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/>
                  <a:t>; (5)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000" dirty="0"/>
                  <a:t>; (6)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acc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4.  </a:t>
                </a:r>
                <a:r>
                  <a:rPr lang="zh-CN" altLang="en-US" sz="2000" dirty="0"/>
                  <a:t>证明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如果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/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/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/>
                                  <m:t>B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独立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则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sz="2000"/>
                                      <m:t>A</m:t>
                                    </m:r>
                                  </m:e>
                                </m:acc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sz="2000"/>
                                      <m:t>B</m:t>
                                    </m:r>
                                  </m:e>
                                </m:acc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独立；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如果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P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(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A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|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B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)=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P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(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A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|</m:t>
                            </m:r>
                            <m:acc>
                              <m:accPr>
                                <m:chr m:val="̅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zh-CN" altLang="en-US" sz="2000"/>
                              <m:t>)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则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A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, </m:t>
                            </m:r>
                            <m:r>
                              <m:rPr>
                                <m:nor/>
                              </m:rPr>
                              <a:rPr lang="zh-CN" altLang="en-US" sz="2000"/>
                              <m:t>B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独立。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5.</a:t>
                </a:r>
                <a:r>
                  <a:rPr lang="zh-CN" altLang="en-US" sz="2000" dirty="0"/>
                  <a:t> 给定</a:t>
                </a:r>
                <a:r>
                  <a:rPr lang="en-US" altLang="zh-CN" sz="2000" dirty="0"/>
                  <a:t>p=P(A), q=P(B), r= P(A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求</m:t>
                    </m:r>
                  </m:oMath>
                </a14:m>
                <a:r>
                  <a:rPr lang="en-US" altLang="zh-CN" sz="2000" dirty="0"/>
                  <a:t> P(A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000" dirty="0"/>
                  <a:t> 求 </a:t>
                </a:r>
                <a:r>
                  <a:rPr lang="en-US" altLang="zh-CN" sz="2000" dirty="0"/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5520" y="404665"/>
                <a:ext cx="9036496" cy="5832649"/>
              </a:xfrm>
              <a:blipFill>
                <a:blip r:embed="rId3"/>
                <a:stretch>
                  <a:fillRect l="-702" t="-1087" b="-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032636" y="163195"/>
            <a:ext cx="73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(18')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94866" y="268795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(14')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32636" y="443992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(12')</a:t>
            </a:r>
          </a:p>
        </p:txBody>
      </p:sp>
    </p:spTree>
    <p:extLst>
      <p:ext uri="{BB962C8B-B14F-4D97-AF65-F5344CB8AC3E}">
        <p14:creationId xmlns:p14="http://schemas.microsoft.com/office/powerpoint/2010/main" val="338842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/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4050" y="635000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3</a:t>
                </a:r>
                <a:r>
                  <a:rPr lang="zh-CN" altLang="en-US" sz="2000" dirty="0"/>
                  <a:t>、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求</m:t>
                    </m:r>
                    <m:r>
                      <m:rPr>
                        <m:nor/>
                      </m:rPr>
                      <a:rPr lang="en-US" altLang="zh-CN" sz="2000">
                        <a:latin typeface="Cambria Math" panose="02040503050406030204" pitchFamily="18" charset="0"/>
                      </a:rPr>
                      <m:t>(1) </m:t>
                    </m:r>
                    <m:r>
                      <m:rPr>
                        <m:nor/>
                      </m:rPr>
                      <a:rPr lang="zh-CN" altLang="en-US" sz="2000"/>
                      <m:t>A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000"/>
                          <m:t>BC</m:t>
                        </m:r>
                      </m:e>
                    </m:d>
                  </m:oMath>
                </a14:m>
                <a:r>
                  <a:rPr lang="en-US" altLang="zh-CN" sz="2000" dirty="0"/>
                  <a:t>; (2)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000" dirty="0"/>
                  <a:t>; (3)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/>
                      <m:t>A</m:t>
                    </m:r>
                    <m:r>
                      <m:rPr>
                        <m:nor/>
                      </m:rPr>
                      <a:rPr lang="zh-CN" altLang="en-US" sz="2000"/>
                      <m:t>+</m:t>
                    </m:r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2000" dirty="0"/>
                  <a:t>; (4)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/>
                  <a:t>; (5)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000" dirty="0"/>
                  <a:t>; (6)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acc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80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1800">
                            <a:latin typeface="Cambria Math" panose="02040503050406030204" pitchFamily="18" charset="0"/>
                          </a:rPr>
                          <m:t>BC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={5}; P= 1/8</a:t>
                </a:r>
              </a:p>
              <a:p>
                <a:pPr marL="342900" indent="-342900">
                  <a:lnSpc>
                    <a:spcPct val="150000"/>
                  </a:lnSpc>
                  <a:buAutoNum type="arabicParenBoth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{6,8}; P=1/4</a:t>
                </a:r>
              </a:p>
              <a:p>
                <a:pPr marL="342900" indent="-342900">
                  <a:lnSpc>
                    <a:spcPct val="150000"/>
                  </a:lnSpc>
                  <a:buAutoNum type="arabicParenBoth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80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zh-CN" altLang="en-US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；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P=1</a:t>
                </a:r>
              </a:p>
              <a:p>
                <a:pPr marL="342900" indent="-342900">
                  <a:lnSpc>
                    <a:spcPct val="150000"/>
                  </a:lnSpc>
                  <a:buAutoNum type="arabicParenBoth"/>
                </a:pPr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；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P=1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AutoNum type="arabicParenBoth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</a:rPr>
                  <a:t> =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∅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; P=0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AutoNum type="arabicParenBoth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𝛺</m:t>
                        </m:r>
                      </m:e>
                    </m:acc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=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∅ </a:t>
                </a:r>
                <a:r>
                  <a:rPr lang="en-US" altLang="zh-CN" sz="1800" dirty="0">
                    <a:latin typeface="Cambria Math" panose="02040503050406030204" pitchFamily="18" charset="0"/>
                  </a:rPr>
                  <a:t>; P=0</a:t>
                </a:r>
                <a:br>
                  <a:rPr lang="zh-CN" altLang="en-US" sz="1800" dirty="0"/>
                </a:b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arenBoth"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/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4050" y="635000"/>
                <a:ext cx="7886700" cy="4351338"/>
              </a:xfrm>
              <a:blipFill>
                <a:blip r:embed="rId2"/>
                <a:stretch>
                  <a:fillRect l="-804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052320" y="337820"/>
            <a:ext cx="116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18'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0842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B82DA-D65F-274B-8F59-69CF33BD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C850F-32EE-0043-89C3-85C0103E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 dirty="0"/>
              <a:t>班级建群</a:t>
            </a:r>
            <a:endParaRPr kumimoji="1" lang="en-US" altLang="zh-Hans" dirty="0"/>
          </a:p>
          <a:p>
            <a:r>
              <a:rPr lang="zh-CN" altLang="en-US" dirty="0"/>
              <a:t>生物医学统计学讨论课</a:t>
            </a:r>
            <a:r>
              <a:rPr kumimoji="1" lang="zh-Hans" altLang="en-US" dirty="0"/>
              <a:t>学期规划</a:t>
            </a:r>
            <a:endParaRPr kumimoji="1" lang="en-US" altLang="zh-Hans" dirty="0"/>
          </a:p>
          <a:p>
            <a:r>
              <a:rPr kumimoji="1" lang="zh-Hans" altLang="en-US" dirty="0"/>
              <a:t>讨论课评分准则</a:t>
            </a:r>
            <a:endParaRPr kumimoji="1" lang="en-US" altLang="zh-Hans" dirty="0"/>
          </a:p>
          <a:p>
            <a:r>
              <a:rPr kumimoji="1" lang="zh-Hans" altLang="en-US" dirty="0"/>
              <a:t>讨论课导论</a:t>
            </a:r>
            <a:endParaRPr kumimoji="1" lang="en-US" altLang="zh-Hans" dirty="0"/>
          </a:p>
          <a:p>
            <a:r>
              <a:rPr kumimoji="1" lang="zh-Hans" altLang="en-US" dirty="0"/>
              <a:t>作业讨论</a:t>
            </a:r>
            <a:endParaRPr kumimoji="1" lang="en-US" altLang="zh-Hans" dirty="0"/>
          </a:p>
          <a:p>
            <a:r>
              <a:rPr kumimoji="1" lang="zh-Hans" altLang="en-US" dirty="0"/>
              <a:t>填写课程反馈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08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6147" y="293093"/>
            <a:ext cx="7886700" cy="5458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/>
              </p:cNvPr>
              <p:cNvSpPr txBox="1"/>
              <p:nvPr/>
            </p:nvSpPr>
            <p:spPr>
              <a:xfrm>
                <a:off x="2379153" y="239858"/>
                <a:ext cx="6096000" cy="318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end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/>
                            </a:rPr>
                            <m:t>1)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000">
                              <a:latin typeface="Cambria Math"/>
                            </a:rPr>
                            <m:t>如果</m:t>
                          </m:r>
                          <m:r>
                            <m:rPr>
                              <m:nor/>
                            </m:rPr>
                            <a:rPr lang="zh-CN" altLang="en-US" sz="2000" i="1"/>
                            <m:t>A</m:t>
                          </m:r>
                          <m:r>
                            <m:rPr>
                              <m:nor/>
                            </m:rPr>
                            <a:rPr lang="zh-CN" altLang="en-US" sz="2000" i="1"/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2000" i="1"/>
                            <m:t>B</m:t>
                          </m:r>
                          <m:r>
                            <a:rPr lang="zh-CN" altLang="en-US" sz="2000">
                              <a:latin typeface="Cambria Math"/>
                            </a:rPr>
                            <m:t>独立</m:t>
                          </m:r>
                          <m:r>
                            <a:rPr lang="zh-CN" altLang="en-US" sz="2000">
                              <a:latin typeface="Cambria Math"/>
                            </a:rPr>
                            <m:t>,</m:t>
                          </m:r>
                          <m:r>
                            <a:rPr lang="zh-CN" altLang="en-US" sz="2000">
                              <a:latin typeface="Cambria Math"/>
                            </a:rPr>
                            <m:t>则</m:t>
                          </m:r>
                          <m:acc>
                            <m:accPr>
                              <m:chr m:val="̅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/>
                                <m:t>A</m:t>
                              </m:r>
                            </m:e>
                          </m:acc>
                          <m:r>
                            <a:rPr lang="zh-CN" altLang="en-US" sz="200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/>
                                <m:t>B</m:t>
                              </m:r>
                            </m:e>
                          </m:acc>
                          <m:r>
                            <a:rPr lang="zh-CN" altLang="en-US" sz="2000">
                              <a:latin typeface="Cambria Math"/>
                            </a:rPr>
                            <m:t>独立；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           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            =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P(A)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P(B)+P(A)P(B)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    = 1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P(A)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P(B)</a:t>
                </a:r>
                <a:r>
                  <a:rPr lang="en-US" altLang="zh-CN" b="1" dirty="0">
                    <a:latin typeface="Cambria Math" panose="02040503050406030204" pitchFamily="18" charset="0"/>
                  </a:rPr>
                  <a:t>+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P(AB)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    = 1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P(A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    = 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；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zh-CN" altLang="en-US">
                        <a:latin typeface="Cambria Math" panose="02040503050406030204" pitchFamily="18" charset="0"/>
                      </a:rPr>
                      <m:t>独立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153" y="239858"/>
                <a:ext cx="6096000" cy="3189143"/>
              </a:xfrm>
              <a:prstGeom prst="rect">
                <a:avLst/>
              </a:prstGeom>
              <a:blipFill>
                <a:blip r:embed="rId2"/>
                <a:stretch>
                  <a:fillRect l="-6237" t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/>
              </p:cNvPr>
              <p:cNvSpPr txBox="1"/>
              <p:nvPr/>
            </p:nvSpPr>
            <p:spPr>
              <a:xfrm>
                <a:off x="2244090" y="3470131"/>
                <a:ext cx="6096000" cy="3465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000">
                          <a:latin typeface="Cambria Math"/>
                        </a:rPr>
                        <m:t>如果</m:t>
                      </m:r>
                      <m:r>
                        <m:rPr>
                          <m:nor/>
                        </m:rPr>
                        <a:rPr lang="zh-CN" altLang="en-US" sz="2000" i="1"/>
                        <m:t>P</m:t>
                      </m:r>
                      <m:r>
                        <m:rPr>
                          <m:nor/>
                        </m:rPr>
                        <a:rPr lang="zh-CN" altLang="en-US" sz="2000" i="1"/>
                        <m:t>(</m:t>
                      </m:r>
                      <m:r>
                        <m:rPr>
                          <m:nor/>
                        </m:rPr>
                        <a:rPr lang="zh-CN" altLang="en-US" sz="2000" i="1"/>
                        <m:t>A</m:t>
                      </m:r>
                      <m:r>
                        <m:rPr>
                          <m:nor/>
                        </m:rPr>
                        <a:rPr lang="zh-CN" altLang="en-US" sz="2000" i="1"/>
                        <m:t>|</m:t>
                      </m:r>
                      <m:r>
                        <m:rPr>
                          <m:nor/>
                        </m:rPr>
                        <a:rPr lang="zh-CN" altLang="en-US" sz="2000" i="1"/>
                        <m:t>B</m:t>
                      </m:r>
                      <m:r>
                        <m:rPr>
                          <m:nor/>
                        </m:rPr>
                        <a:rPr lang="zh-CN" altLang="en-US" sz="2000" i="1"/>
                        <m:t>)=</m:t>
                      </m:r>
                      <m:r>
                        <m:rPr>
                          <m:nor/>
                        </m:rPr>
                        <a:rPr lang="zh-CN" altLang="en-US" sz="2000" i="1"/>
                        <m:t>P</m:t>
                      </m:r>
                      <m:r>
                        <m:rPr>
                          <m:nor/>
                        </m:rPr>
                        <a:rPr lang="zh-CN" altLang="en-US" sz="2000" i="1"/>
                        <m:t>(</m:t>
                      </m:r>
                      <m:r>
                        <m:rPr>
                          <m:nor/>
                        </m:rPr>
                        <a:rPr lang="zh-CN" altLang="en-US" sz="2000" i="1"/>
                        <m:t>A</m:t>
                      </m:r>
                      <m:r>
                        <m:rPr>
                          <m:nor/>
                        </m:rPr>
                        <a:rPr lang="zh-CN" altLang="en-US" sz="2000" i="1"/>
                        <m:t>|</m:t>
                      </m:r>
                      <m:acc>
                        <m:accPr>
                          <m:chr m:val="̅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/>
                            </a:rPr>
                            <m:t>𝐵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000" i="1"/>
                        <m:t>)</m:t>
                      </m:r>
                      <m:r>
                        <a:rPr lang="en-US" altLang="zh-CN" sz="2000">
                          <a:latin typeface="Cambria Math"/>
                        </a:rPr>
                        <m:t>, </m:t>
                      </m:r>
                      <m:r>
                        <a:rPr lang="zh-CN" altLang="en-US" sz="2000">
                          <a:latin typeface="Cambria Math"/>
                        </a:rPr>
                        <m:t>则</m:t>
                      </m:r>
                      <m:r>
                        <m:rPr>
                          <m:nor/>
                        </m:rPr>
                        <a:rPr lang="zh-CN" altLang="en-US" sz="2000" i="1"/>
                        <m:t>A</m:t>
                      </m:r>
                      <m:r>
                        <m:rPr>
                          <m:nor/>
                        </m:rPr>
                        <a:rPr lang="zh-CN" altLang="en-US" sz="2000" i="1"/>
                        <m:t>, </m:t>
                      </m:r>
                      <m:r>
                        <m:rPr>
                          <m:nor/>
                        </m:rPr>
                        <a:rPr lang="zh-CN" altLang="en-US" sz="2000" i="1"/>
                        <m:t>B</m:t>
                      </m:r>
                      <m:r>
                        <a:rPr lang="zh-CN" altLang="en-US" sz="2000">
                          <a:latin typeface="Cambria Math"/>
                        </a:rPr>
                        <m:t>独立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P(A)=P(AB)+P(A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/>
                      <m:t>P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/>
                      <m:t>A</m:t>
                    </m:r>
                    <m:r>
                      <m:rPr>
                        <m:nor/>
                      </m:rPr>
                      <a:rPr lang="zh-CN" altLang="en-US"/>
                      <m:t>|</m:t>
                    </m:r>
                    <m:r>
                      <m:rPr>
                        <m:nor/>
                      </m:rPr>
                      <a:rPr lang="zh-CN" altLang="en-US"/>
                      <m:t>B</m:t>
                    </m:r>
                    <m:r>
                      <m:rPr>
                        <m:nor/>
                      </m:rPr>
                      <a:rPr lang="zh-CN" altLang="en-US"/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/>
                      <m:t>P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/>
                      <m:t>A</m:t>
                    </m:r>
                    <m:r>
                      <m:rPr>
                        <m:nor/>
                      </m:rPr>
                      <a:rPr lang="zh-CN" altLang="en-US"/>
                      <m:t>|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zh-CN" altLang="en-US"/>
                      <m:t>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=P(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/>
                      <m:t>A</m:t>
                    </m:r>
                    <m:r>
                      <m:rPr>
                        <m:nor/>
                      </m:rPr>
                      <a:rPr lang="zh-CN" altLang="en-US"/>
                      <m:t>|</m:t>
                    </m:r>
                    <m:r>
                      <m:rPr>
                        <m:nor/>
                      </m:rPr>
                      <a:rPr lang="zh-CN" altLang="en-US"/>
                      <m:t>B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)(P(B)+P(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= 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/>
                      <m:t>A</m:t>
                    </m:r>
                    <m:r>
                      <m:rPr>
                        <m:nor/>
                      </m:rPr>
                      <a:rPr lang="zh-CN" altLang="en-US"/>
                      <m:t>|</m:t>
                    </m:r>
                    <m:r>
                      <m:rPr>
                        <m:nor/>
                      </m:rPr>
                      <a:rPr lang="zh-CN" altLang="en-US"/>
                      <m:t>B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Cambria Math" panose="02040503050406030204" pitchFamily="18" charset="0"/>
                  </a:rPr>
                  <a:t>         =P(AB)/P(B)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pitchFamily="18" charset="0"/>
                  </a:rPr>
                  <a:t>即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P(AB)=P(A)P(B)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；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A, B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独立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090" y="3470131"/>
                <a:ext cx="6096000" cy="3465692"/>
              </a:xfrm>
              <a:prstGeom prst="rect">
                <a:avLst/>
              </a:prstGeom>
              <a:blipFill>
                <a:blip r:embed="rId3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820410" y="2930525"/>
            <a:ext cx="55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(7')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98515" y="5915025"/>
            <a:ext cx="55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(7')</a:t>
            </a:r>
          </a:p>
        </p:txBody>
      </p:sp>
    </p:spTree>
    <p:extLst>
      <p:ext uri="{BB962C8B-B14F-4D97-AF65-F5344CB8AC3E}">
        <p14:creationId xmlns:p14="http://schemas.microsoft.com/office/powerpoint/2010/main" val="425223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/>
              </p:cNvPr>
              <p:cNvSpPr txBox="1"/>
              <p:nvPr/>
            </p:nvSpPr>
            <p:spPr>
              <a:xfrm>
                <a:off x="2205827" y="2132481"/>
                <a:ext cx="5633248" cy="3018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8000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>
                        <a:latin typeface="Cambria Math"/>
                      </a:rPr>
                      <m:t>求</m:t>
                    </m:r>
                  </m:oMath>
                </a14:m>
                <a:r>
                  <a:rPr lang="en-US" altLang="zh-CN" sz="2000" dirty="0">
                    <a:latin typeface="Cambria Math"/>
                  </a:rPr>
                  <a:t> P(A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Cambria Math"/>
                  </a:rPr>
                  <a:t>)</a:t>
                </a:r>
              </a:p>
              <a:p>
                <a:pPr marL="108000">
                  <a:lnSpc>
                    <a:spcPct val="150000"/>
                  </a:lnSpc>
                </a:pPr>
                <a:r>
                  <a:rPr lang="en-US" altLang="zh-CN" sz="2000" dirty="0">
                    <a:latin typeface="Cambria Math"/>
                  </a:rPr>
                  <a:t>         </a:t>
                </a:r>
                <a:r>
                  <a:rPr lang="zh-CN" altLang="en-US" sz="2000" dirty="0">
                    <a:latin typeface="Cambria Math"/>
                  </a:rPr>
                  <a:t>∵ </a:t>
                </a:r>
                <a:r>
                  <a:rPr lang="en-US" altLang="zh-CN" sz="2000" dirty="0">
                    <a:latin typeface="Cambria Math"/>
                  </a:rPr>
                  <a:t>r=P(A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B</m:t>
                    </m:r>
                    <m:r>
                      <a:rPr lang="en-US" altLang="zh-CN" sz="200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ambria Math"/>
                  </a:rPr>
                  <a:t>= P(A)+P(B)-P(AB)</a:t>
                </a:r>
              </a:p>
              <a:p>
                <a:pPr marL="108000">
                  <a:lnSpc>
                    <a:spcPct val="150000"/>
                  </a:lnSpc>
                </a:pPr>
                <a:r>
                  <a:rPr lang="en-US" altLang="zh-CN" sz="2000" dirty="0">
                    <a:latin typeface="Cambria Math"/>
                  </a:rPr>
                  <a:t>         </a:t>
                </a:r>
                <a:r>
                  <a:rPr lang="zh-CN" altLang="en-US" sz="2000" dirty="0">
                    <a:latin typeface="Cambria Math"/>
                  </a:rPr>
                  <a:t>∴ </a:t>
                </a:r>
                <a:r>
                  <a:rPr lang="en-US" altLang="zh-CN" sz="2000" dirty="0">
                    <a:latin typeface="Cambria Math"/>
                  </a:rPr>
                  <a:t>P(A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Cambria Math"/>
                  </a:rPr>
                  <a:t>)=P(A)-P(AB)=r-P(B)=r-q</a:t>
                </a:r>
              </a:p>
              <a:p>
                <a:pPr marL="108000">
                  <a:lnSpc>
                    <a:spcPct val="150000"/>
                  </a:lnSpc>
                </a:pPr>
                <a:endParaRPr lang="en-US" altLang="zh-CN" sz="2000" dirty="0">
                  <a:latin typeface="Cambria Math"/>
                </a:endParaRPr>
              </a:p>
              <a:p>
                <a:pPr marL="457200" indent="-457200">
                  <a:buAutoNum type="arabicParenBoth" startAt="2"/>
                </a:pPr>
                <a:r>
                  <a:rPr lang="zh-CN" altLang="en-US" sz="2000" dirty="0">
                    <a:latin typeface="Cambria Math"/>
                  </a:rPr>
                  <a:t>求 </a:t>
                </a:r>
                <a:r>
                  <a:rPr lang="en-US" altLang="zh-CN" sz="2000" dirty="0">
                    <a:latin typeface="Cambria Math"/>
                  </a:rPr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Cambria Math"/>
                  </a:rPr>
                  <a:t>)</a:t>
                </a:r>
              </a:p>
              <a:p>
                <a:pPr marL="108000">
                  <a:lnSpc>
                    <a:spcPct val="150000"/>
                  </a:lnSpc>
                </a:pPr>
                <a:r>
                  <a:rPr lang="en-US" altLang="zh-CN" sz="2000" dirty="0">
                    <a:latin typeface="Cambria Math"/>
                  </a:rPr>
                  <a:t> 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Cambria Math"/>
                  </a:rPr>
                  <a:t>) =1 –P(A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B</m:t>
                    </m:r>
                    <m:r>
                      <a:rPr lang="en-US" altLang="zh-CN" sz="200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ambria Math"/>
                  </a:rPr>
                  <a:t>=1-r</a:t>
                </a:r>
              </a:p>
              <a:p>
                <a:endParaRPr lang="zh-CN" altLang="en-US" sz="20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文本框 5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27" y="2132481"/>
                <a:ext cx="5633248" cy="3018006"/>
              </a:xfrm>
              <a:prstGeom prst="rect">
                <a:avLst/>
              </a:prstGeom>
              <a:blipFill>
                <a:blip r:embed="rId2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/>
              </p:cNvPr>
              <p:cNvSpPr txBox="1"/>
              <p:nvPr/>
            </p:nvSpPr>
            <p:spPr>
              <a:xfrm>
                <a:off x="2040142" y="421621"/>
                <a:ext cx="7237209" cy="147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8000">
                  <a:lnSpc>
                    <a:spcPct val="150000"/>
                  </a:lnSpc>
                </a:pPr>
                <a:r>
                  <a:rPr lang="en-US" altLang="zh-CN" sz="2000" dirty="0">
                    <a:latin typeface="Cambria Math"/>
                  </a:rPr>
                  <a:t>5</a:t>
                </a:r>
                <a:r>
                  <a:rPr lang="zh-CN" altLang="en-US" sz="2000" dirty="0">
                    <a:latin typeface="Cambria Math"/>
                  </a:rPr>
                  <a:t>、给定</a:t>
                </a:r>
                <a:r>
                  <a:rPr lang="en-US" altLang="zh-CN" sz="2000" dirty="0">
                    <a:latin typeface="Cambria Math"/>
                  </a:rPr>
                  <a:t>p=P(A), q=P(B), r= P(A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/>
                      </a:rPr>
                      <m:t>B</m:t>
                    </m:r>
                    <m:r>
                      <a:rPr lang="en-US" altLang="zh-CN" sz="2000">
                        <a:latin typeface="Cambria Math"/>
                      </a:rPr>
                      <m:t>)</m:t>
                    </m:r>
                  </m:oMath>
                </a14:m>
                <a:endParaRPr lang="en-US" altLang="zh-CN" sz="2000" dirty="0">
                  <a:latin typeface="Cambria Math"/>
                </a:endParaRPr>
              </a:p>
              <a:p>
                <a:pPr marL="108000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>
                        <a:latin typeface="Cambria Math"/>
                      </a:rPr>
                      <m:t>求</m:t>
                    </m:r>
                  </m:oMath>
                </a14:m>
                <a:r>
                  <a:rPr lang="en-US" altLang="zh-CN" sz="2000" dirty="0">
                    <a:latin typeface="Cambria Math"/>
                  </a:rPr>
                  <a:t> P(A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Cambria Math"/>
                  </a:rPr>
                  <a:t>)</a:t>
                </a:r>
              </a:p>
              <a:p>
                <a:pPr marL="108000">
                  <a:lnSpc>
                    <a:spcPct val="150000"/>
                  </a:lnSpc>
                </a:pPr>
                <a:r>
                  <a:rPr lang="en-US" altLang="zh-CN" sz="2000" dirty="0">
                    <a:latin typeface="Cambria Math"/>
                  </a:rPr>
                  <a:t>(2) </a:t>
                </a:r>
                <a:r>
                  <a:rPr lang="zh-CN" altLang="en-US" sz="2000" dirty="0">
                    <a:latin typeface="Cambria Math"/>
                  </a:rPr>
                  <a:t>求 </a:t>
                </a:r>
                <a:r>
                  <a:rPr lang="en-US" altLang="zh-CN" sz="2000" dirty="0">
                    <a:latin typeface="Cambria Math"/>
                  </a:rPr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Cambria Math"/>
                  </a:rPr>
                  <a:t>)</a:t>
                </a:r>
                <a:endParaRPr lang="zh-CN" altLang="en-US" sz="20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文本框 6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42" y="421621"/>
                <a:ext cx="7237209" cy="1478418"/>
              </a:xfrm>
              <a:prstGeom prst="rect">
                <a:avLst/>
              </a:prstGeom>
              <a:blipFill>
                <a:blip r:embed="rId3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094221" y="3143250"/>
            <a:ext cx="744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(6')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47816" y="4344035"/>
            <a:ext cx="744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(6')</a:t>
            </a:r>
          </a:p>
        </p:txBody>
      </p:sp>
    </p:spTree>
    <p:extLst>
      <p:ext uri="{BB962C8B-B14F-4D97-AF65-F5344CB8AC3E}">
        <p14:creationId xmlns:p14="http://schemas.microsoft.com/office/powerpoint/2010/main" val="382273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42161" y="618490"/>
            <a:ext cx="76612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6</a:t>
            </a:r>
            <a:r>
              <a:rPr lang="en-US" altLang="zh-CN">
                <a:sym typeface="+mn-ea"/>
              </a:rPr>
              <a:t>.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(17')</a:t>
            </a:r>
            <a:r>
              <a:rPr lang="zh-CN" altLang="en-US">
                <a:sym typeface="+mn-ea"/>
              </a:rPr>
              <a:t>进入春季，上海每天下雨的可能性是三分之一。如果下雨，交通量随之增大的可能性是二分之一，如果不下雨，交通量增加的可能性是四分之一。在下雨和交通量增加的情况下，我将有二分之一的可能性会迟到。然而，在不下雨且交通量不增加的情况下，我只有八分之一的可能性会迟到。在其他情况（下雨交通量不增加，交通量增加不下雨），我都只有四分之一的可能性迟到。</a:t>
            </a:r>
            <a:endParaRPr lang="zh-CN" altLang="en-US"/>
          </a:p>
          <a:p>
            <a:r>
              <a:rPr lang="zh-CN" altLang="en-US">
                <a:sym typeface="+mn-ea"/>
              </a:rPr>
              <a:t>在上海的任意一天中，</a:t>
            </a:r>
            <a:endParaRPr lang="zh-CN" altLang="en-US"/>
          </a:p>
          <a:p>
            <a:r>
              <a:rPr lang="zh-CN" altLang="en-US">
                <a:sym typeface="+mn-ea"/>
              </a:rPr>
              <a:t>（1）这一天未下雨交通量增加，我却没有迟到的概率是多少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(5')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  <a:p>
            <a:r>
              <a:rPr lang="zh-CN" altLang="en-US">
                <a:sym typeface="+mn-ea"/>
              </a:rPr>
              <a:t>（2）我迟到的概率是多少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(6')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  <a:p>
            <a:r>
              <a:rPr lang="zh-CN" altLang="en-US">
                <a:sym typeface="+mn-ea"/>
              </a:rPr>
              <a:t>（3）如果已知我当天迟到了，那么这一天下雨的可能性是多少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(6')</a:t>
            </a:r>
            <a:r>
              <a:rPr lang="zh-CN" altLang="en-US">
                <a:sym typeface="+mn-ea"/>
              </a:rPr>
              <a:t>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0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16760" y="222250"/>
            <a:ext cx="768985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当天下雨为事件A</a:t>
            </a: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当天交通量增加为事件B</a:t>
            </a: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当天迟到为事件C</a:t>
            </a: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（1）解题思路：</a:t>
            </a: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这一题计算的是这一天未下雨，在未下雨的条件下交通量增加了，在未下雨交通量增加的条件下我未迟到的概率，为三个概率相乘</a:t>
            </a: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（2）解题思路：</a:t>
            </a: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这一题计算的是我迟到的概率，而迟到事件可以看做四个子事件的和。即：下雨交通量增加我迟到，下雨交通量未增加我迟到，未下雨交通量增加我迟到，未下雨交通量未增加我迟到 用负事件减也可以</a:t>
            </a: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（3）解题思路：</a:t>
            </a: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这一题我迟到了，下雨的条件概率，需要使用贝叶斯公式</a:t>
            </a: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我迟到和下雨同时发生的概率如下，且上一题已经计算了我迟到的概率</a:t>
            </a: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可得，我迟到那一天下雨的概率</a:t>
            </a: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42236" y="3272155"/>
          <a:ext cx="643826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" r:id="rId3" imgW="5003800" imgH="393700" progId="Equation.KSEE3">
                  <p:embed/>
                </p:oleObj>
              </mc:Choice>
              <mc:Fallback>
                <p:oleObj r:id="rId3" imgW="5003800" imgH="393700" progId="Equation.KSEE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2236" y="3272155"/>
                        <a:ext cx="643826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4891405" y="4399280"/>
          <a:ext cx="1308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0" r:id="rId5" imgW="1308100" imgH="419100" progId="Equation.KSEE3">
                  <p:embed/>
                </p:oleObj>
              </mc:Choice>
              <mc:Fallback>
                <p:oleObj r:id="rId5" imgW="1308100" imgH="419100" progId="Equation.KSEE3">
                  <p:embed/>
                  <p:pic>
                    <p:nvPicPr>
                      <p:cNvPr id="2" name="对象 -21474826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1405" y="4399280"/>
                        <a:ext cx="13081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21"/>
          <p:cNvGraphicFramePr>
            <a:graphicFrameLocks noChangeAspect="1"/>
          </p:cNvGraphicFramePr>
          <p:nvPr/>
        </p:nvGraphicFramePr>
        <p:xfrm>
          <a:off x="4219576" y="5177790"/>
          <a:ext cx="3434715" cy="44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" r:id="rId7" imgW="3060065" imgH="393700" progId="Equation.KSEE3">
                  <p:embed/>
                </p:oleObj>
              </mc:Choice>
              <mc:Fallback>
                <p:oleObj r:id="rId7" imgW="3060065" imgH="393700" progId="Equation.KSEE3">
                  <p:embed/>
                  <p:pic>
                    <p:nvPicPr>
                      <p:cNvPr id="3" name="对象 -21474826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576" y="5177790"/>
                        <a:ext cx="3434715" cy="441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20"/>
          <p:cNvGraphicFramePr>
            <a:graphicFrameLocks noChangeAspect="1"/>
          </p:cNvGraphicFramePr>
          <p:nvPr/>
        </p:nvGraphicFramePr>
        <p:xfrm>
          <a:off x="4676141" y="5813426"/>
          <a:ext cx="1997075" cy="772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" r:id="rId9" imgW="1968500" imgH="762000" progId="Equation.KSEE3">
                  <p:embed/>
                </p:oleObj>
              </mc:Choice>
              <mc:Fallback>
                <p:oleObj r:id="rId9" imgW="1968500" imgH="762000" progId="Equation.KSEE3">
                  <p:embed/>
                  <p:pic>
                    <p:nvPicPr>
                      <p:cNvPr id="6" name="对象 -21474826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6141" y="5813426"/>
                        <a:ext cx="1997075" cy="772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24"/>
          <p:cNvGraphicFramePr>
            <a:graphicFrameLocks noChangeAspect="1"/>
          </p:cNvGraphicFramePr>
          <p:nvPr/>
        </p:nvGraphicFramePr>
        <p:xfrm>
          <a:off x="3466465" y="1752600"/>
          <a:ext cx="4606290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3" r:id="rId11" imgW="3937000" imgH="393700" progId="Equation.KSEE3">
                  <p:embed/>
                </p:oleObj>
              </mc:Choice>
              <mc:Fallback>
                <p:oleObj r:id="rId11" imgW="3937000" imgH="393700" progId="Equation.KSEE3">
                  <p:embed/>
                  <p:pic>
                    <p:nvPicPr>
                      <p:cNvPr id="7" name="对象 -21474826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66465" y="1752600"/>
                        <a:ext cx="4606290" cy="461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328786" y="1752600"/>
            <a:ext cx="72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(5')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328786" y="3341370"/>
            <a:ext cx="72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(6')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28786" y="5854700"/>
            <a:ext cx="72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(6')</a:t>
            </a:r>
          </a:p>
        </p:txBody>
      </p:sp>
    </p:spTree>
    <p:extLst>
      <p:ext uri="{BB962C8B-B14F-4D97-AF65-F5344CB8AC3E}">
        <p14:creationId xmlns:p14="http://schemas.microsoft.com/office/powerpoint/2010/main" val="45828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8015" y="618491"/>
            <a:ext cx="80467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7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(18')</a:t>
            </a:r>
            <a:r>
              <a:rPr lang="zh-CN" altLang="en-US" dirty="0">
                <a:sym typeface="+mn-ea"/>
              </a:rPr>
              <a:t>某地区2000年共有10万个12岁正常儿童，为了解该地区12岁正常儿童的身高情况，可以采用两种方法进行调查。第一种方法是在该地区进行普查，即测量全部这10万个儿童的身高，然后进行分析，但是这样做的工作量非常大。第二种方法是采用抽样调查，如随机抽取100个对象，测量他们的身高，通过分析这100个儿童的身高，推断该地区的10万个12岁正常儿童的身高情况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请问1）观察单位或者个体是什么？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(2')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   2）观察指标或者变量是什么？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(2')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   3）观察值是什么？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(2') </a:t>
            </a:r>
          </a:p>
          <a:p>
            <a:r>
              <a:rPr lang="en-US" altLang="zh-CN" dirty="0">
                <a:sym typeface="+mn-ea"/>
              </a:rPr>
              <a:t>         </a:t>
            </a:r>
            <a:r>
              <a:rPr lang="zh-CN" altLang="en-US" dirty="0">
                <a:sym typeface="+mn-ea"/>
              </a:rPr>
              <a:t>4）样本是什么？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   5）总体是什么？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     6）有哪些基本方法可以对收集的资料进行统计描述？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         </a:t>
            </a:r>
            <a:r>
              <a:rPr lang="zh-CN" altLang="en-US" dirty="0">
                <a:sym typeface="+mn-ea"/>
              </a:rPr>
              <a:t>7）这些描述有哪两个重要特征？并列举一些统计量。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53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61845" y="657225"/>
            <a:ext cx="69062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参考答案：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1）每个12岁正常</a:t>
            </a:r>
            <a:r>
              <a:rPr lang="zh-Hans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儿童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2）身高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3）身高的测量值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4）随机抽取的100个12岁正常</a:t>
            </a:r>
            <a:r>
              <a:rPr lang="zh-Hans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儿童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身高观察值构成的集合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5）10万个正常</a:t>
            </a:r>
            <a:r>
              <a:rPr lang="zh-Hans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儿童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身高的集合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）可以用频数分布表与频数分布图来描述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）表和图可以显示频数分布的集中趋势和离散趋势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集中趋势：算术平均数，几何平均数、中位数、百分位数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离散趋势：方差、标准差、极差、四分位数、变异系数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(3')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69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99DEB-3122-CE40-82E5-0397A290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课程反馈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C8908-5715-F045-8979-252E32F3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88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F2CC3-F85B-E74A-B1DD-2A356E6F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班级建群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8DEF4E-9247-0A46-930B-9303A75D6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0CB54-1C67-9643-B1BC-F491D99E4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8" b="17374"/>
          <a:stretch/>
        </p:blipFill>
        <p:spPr>
          <a:xfrm>
            <a:off x="4120848" y="1528844"/>
            <a:ext cx="3950304" cy="50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2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15E3A-70A3-424B-A7E8-E6D25271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生物医学统计学讨论课</a:t>
            </a:r>
            <a:r>
              <a:rPr kumimoji="1" lang="zh-Hans" altLang="en-US" dirty="0"/>
              <a:t>学期规划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E8DE84F-F59F-484C-BFB9-A4B0A5FAF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847993"/>
              </p:ext>
            </p:extLst>
          </p:nvPr>
        </p:nvGraphicFramePr>
        <p:xfrm>
          <a:off x="2044700" y="2774156"/>
          <a:ext cx="8102600" cy="153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603">
                  <a:extLst>
                    <a:ext uri="{9D8B030D-6E8A-4147-A177-3AD203B41FA5}">
                      <a16:colId xmlns:a16="http://schemas.microsoft.com/office/drawing/2014/main" val="2095999108"/>
                    </a:ext>
                  </a:extLst>
                </a:gridCol>
                <a:gridCol w="1040263">
                  <a:extLst>
                    <a:ext uri="{9D8B030D-6E8A-4147-A177-3AD203B41FA5}">
                      <a16:colId xmlns:a16="http://schemas.microsoft.com/office/drawing/2014/main" val="3894935236"/>
                    </a:ext>
                  </a:extLst>
                </a:gridCol>
                <a:gridCol w="1040263">
                  <a:extLst>
                    <a:ext uri="{9D8B030D-6E8A-4147-A177-3AD203B41FA5}">
                      <a16:colId xmlns:a16="http://schemas.microsoft.com/office/drawing/2014/main" val="1282670323"/>
                    </a:ext>
                  </a:extLst>
                </a:gridCol>
                <a:gridCol w="1040263">
                  <a:extLst>
                    <a:ext uri="{9D8B030D-6E8A-4147-A177-3AD203B41FA5}">
                      <a16:colId xmlns:a16="http://schemas.microsoft.com/office/drawing/2014/main" val="1482648873"/>
                    </a:ext>
                  </a:extLst>
                </a:gridCol>
                <a:gridCol w="1040263">
                  <a:extLst>
                    <a:ext uri="{9D8B030D-6E8A-4147-A177-3AD203B41FA5}">
                      <a16:colId xmlns:a16="http://schemas.microsoft.com/office/drawing/2014/main" val="1082902505"/>
                    </a:ext>
                  </a:extLst>
                </a:gridCol>
                <a:gridCol w="1040263">
                  <a:extLst>
                    <a:ext uri="{9D8B030D-6E8A-4147-A177-3AD203B41FA5}">
                      <a16:colId xmlns:a16="http://schemas.microsoft.com/office/drawing/2014/main" val="3824007123"/>
                    </a:ext>
                  </a:extLst>
                </a:gridCol>
                <a:gridCol w="1040263">
                  <a:extLst>
                    <a:ext uri="{9D8B030D-6E8A-4147-A177-3AD203B41FA5}">
                      <a16:colId xmlns:a16="http://schemas.microsoft.com/office/drawing/2014/main" val="3583745771"/>
                    </a:ext>
                  </a:extLst>
                </a:gridCol>
                <a:gridCol w="1183419">
                  <a:extLst>
                    <a:ext uri="{9D8B030D-6E8A-4147-A177-3AD203B41FA5}">
                      <a16:colId xmlns:a16="http://schemas.microsoft.com/office/drawing/2014/main" val="1978587420"/>
                    </a:ext>
                  </a:extLst>
                </a:gridCol>
              </a:tblGrid>
              <a:tr h="56197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生物医学统计学讨论课时间安排（晚上</a:t>
                      </a:r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r>
                        <a:rPr lang="zh-CN" altLang="en-US" sz="1600" u="none" strike="noStrike" dirty="0">
                          <a:effectLst/>
                        </a:rPr>
                        <a:t>：</a:t>
                      </a:r>
                      <a:r>
                        <a:rPr lang="en-US" altLang="zh-CN" sz="1600" u="none" strike="noStrike" dirty="0">
                          <a:effectLst/>
                        </a:rPr>
                        <a:t>00-19</a:t>
                      </a:r>
                      <a:r>
                        <a:rPr lang="zh-CN" altLang="en-US" sz="1600" u="none" strike="noStrike" dirty="0">
                          <a:effectLst/>
                        </a:rPr>
                        <a:t>：</a:t>
                      </a:r>
                      <a:r>
                        <a:rPr lang="en-US" altLang="zh-CN" sz="1600" u="none" strike="noStrike" dirty="0">
                          <a:effectLst/>
                        </a:rPr>
                        <a:t>30</a:t>
                      </a:r>
                      <a:r>
                        <a:rPr lang="zh-CN" altLang="en-US" sz="1600" u="none" strike="noStrike" dirty="0">
                          <a:effectLst/>
                        </a:rPr>
                        <a:t>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6208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课次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第一次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第二次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第三次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第四次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第五次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第六次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第七次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243146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时间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r>
                        <a:rPr lang="zh-CN" altLang="en-US" sz="1100" u="none" strike="noStrike">
                          <a:effectLst/>
                        </a:rPr>
                        <a:t>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r>
                        <a:rPr lang="en-US" altLang="zh-CN" sz="1100" u="none" strike="noStrike">
                          <a:effectLst/>
                        </a:rPr>
                        <a:t>27</a:t>
                      </a:r>
                      <a:r>
                        <a:rPr lang="zh-CN" altLang="en-US" sz="1100" u="none" strike="noStrike">
                          <a:effectLst/>
                        </a:rPr>
                        <a:t>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r>
                        <a:rPr lang="zh-CN" altLang="en-US" sz="1100" u="none" strike="noStrike">
                          <a:effectLst/>
                        </a:rPr>
                        <a:t>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r>
                        <a:rPr lang="zh-CN" altLang="en-US" sz="1100" u="none" strike="noStrike" dirty="0">
                          <a:effectLst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</a:rPr>
                        <a:t>24</a:t>
                      </a:r>
                      <a:r>
                        <a:rPr lang="zh-CN" altLang="en-US" sz="1100" u="none" strike="noStrike" dirty="0">
                          <a:effectLst/>
                        </a:rPr>
                        <a:t>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</a:t>
                      </a:r>
                      <a:r>
                        <a:rPr lang="zh-CN" altLang="en-US" sz="1100" u="none" strike="noStrike" dirty="0">
                          <a:effectLst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</a:rPr>
                        <a:t>8</a:t>
                      </a:r>
                      <a:r>
                        <a:rPr lang="zh-CN" altLang="en-US" sz="1100" u="none" strike="noStrike" dirty="0">
                          <a:effectLst/>
                        </a:rPr>
                        <a:t>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r>
                        <a:rPr lang="en-US" altLang="zh-CN" sz="1100" u="none" strike="noStrike">
                          <a:effectLst/>
                        </a:rPr>
                        <a:t>22</a:t>
                      </a:r>
                      <a:r>
                        <a:rPr lang="zh-CN" altLang="en-US" sz="1100" u="none" strike="noStrike">
                          <a:effectLst/>
                        </a:rPr>
                        <a:t>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</a:t>
                      </a:r>
                      <a:r>
                        <a:rPr lang="zh-CN" altLang="en-US" sz="1100" u="none" strike="noStrike" dirty="0">
                          <a:effectLst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</a:rPr>
                        <a:t>5</a:t>
                      </a:r>
                      <a:r>
                        <a:rPr lang="zh-CN" altLang="en-US" sz="1100" u="none" strike="noStrike" dirty="0">
                          <a:effectLst/>
                        </a:rPr>
                        <a:t>日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849598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星期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星期三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星期三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星期三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星期三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星期三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星期三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星期三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37014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553F540-F67A-C64D-B03D-EC6437F99595}"/>
              </a:ext>
            </a:extLst>
          </p:cNvPr>
          <p:cNvSpPr txBox="1"/>
          <p:nvPr/>
        </p:nvSpPr>
        <p:spPr>
          <a:xfrm>
            <a:off x="838200" y="1863090"/>
            <a:ext cx="376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上课地点：中科大厦</a:t>
            </a:r>
            <a:r>
              <a:rPr kumimoji="1" lang="zh-CN" altLang="en-US" dirty="0"/>
              <a:t>第</a:t>
            </a:r>
            <a:r>
              <a:rPr kumimoji="1" lang="en-US" altLang="zh-CN" dirty="0"/>
              <a:t>7</a:t>
            </a:r>
            <a:r>
              <a:rPr kumimoji="1" lang="zh-CN" altLang="en-US" dirty="0"/>
              <a:t>教室（</a:t>
            </a:r>
            <a:r>
              <a:rPr kumimoji="1" lang="en-US" altLang="zh-CN" dirty="0"/>
              <a:t>403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758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9895F-A718-4A42-8715-6FFEBC10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讨论课评分准则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CA45E-4F66-D240-A568-D5A17C0BE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考勤</a:t>
            </a:r>
            <a:endParaRPr kumimoji="1" lang="en-US" altLang="zh-CN" dirty="0"/>
          </a:p>
          <a:p>
            <a:pPr lvl="1"/>
            <a:r>
              <a:rPr lang="zh-CN" altLang="en-US" dirty="0"/>
              <a:t>缺席者本次讨论课为零分。无故不出席讨论课达课程</a:t>
            </a:r>
            <a:r>
              <a:rPr lang="en-US" altLang="zh-CN" dirty="0"/>
              <a:t>1/3</a:t>
            </a:r>
            <a:r>
              <a:rPr lang="zh-CN" altLang="en-US" dirty="0"/>
              <a:t>者，讨论课零分。</a:t>
            </a:r>
            <a:endParaRPr lang="en-US" altLang="zh-CN" dirty="0"/>
          </a:p>
          <a:p>
            <a:r>
              <a:rPr kumimoji="1" lang="zh-Hans" altLang="en-US" dirty="0"/>
              <a:t>作业</a:t>
            </a:r>
            <a:endParaRPr kumimoji="1" lang="en-US" altLang="zh-Hans" dirty="0"/>
          </a:p>
          <a:p>
            <a:r>
              <a:rPr kumimoji="1" lang="zh-Hans" altLang="en-US" dirty="0"/>
              <a:t>课堂表现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37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1127ED-2725-3F4C-A8D7-72B49ED58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372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/>
              <a:t>数据科学重要性</a:t>
            </a:r>
            <a:endParaRPr lang="en-US" altLang="zh-CN" sz="3600" dirty="0"/>
          </a:p>
          <a:p>
            <a:pPr lvl="1">
              <a:lnSpc>
                <a:spcPct val="100000"/>
              </a:lnSpc>
            </a:pPr>
            <a:r>
              <a:rPr lang="zh-CN" altLang="en-US" sz="3200" dirty="0"/>
              <a:t>如何处理海量数据</a:t>
            </a:r>
          </a:p>
          <a:p>
            <a:pPr lvl="1">
              <a:lnSpc>
                <a:spcPct val="100000"/>
              </a:lnSpc>
            </a:pPr>
            <a:r>
              <a:rPr lang="zh-CN" altLang="en-US" sz="3200" dirty="0"/>
              <a:t>如何进行归纳和预测</a:t>
            </a:r>
          </a:p>
          <a:p>
            <a:pPr lvl="1">
              <a:lnSpc>
                <a:spcPct val="100000"/>
              </a:lnSpc>
            </a:pPr>
            <a:r>
              <a:rPr lang="zh-CN" altLang="en-US" sz="3200" dirty="0"/>
              <a:t>数据科学（</a:t>
            </a:r>
            <a:r>
              <a:rPr lang="en-US" altLang="zh-CN" sz="3200" dirty="0"/>
              <a:t>Data science</a:t>
            </a:r>
            <a:r>
              <a:rPr lang="zh-CN" altLang="en-US" sz="3200" dirty="0"/>
              <a:t>）：数据收集、处理、分析和呈现等</a:t>
            </a:r>
          </a:p>
          <a:p>
            <a:pPr lvl="1">
              <a:lnSpc>
                <a:spcPct val="100000"/>
              </a:lnSpc>
            </a:pPr>
            <a:r>
              <a:rPr lang="en-US" altLang="zh-CN" sz="3200" dirty="0"/>
              <a:t>2012</a:t>
            </a:r>
            <a:r>
              <a:rPr lang="zh-CN" altLang="en-US" sz="3200" dirty="0"/>
              <a:t>年哈佛商业评论将</a:t>
            </a:r>
            <a:r>
              <a:rPr lang="en-US" altLang="zh-CN" sz="3200" b="1" dirty="0"/>
              <a:t>Data Scientist</a:t>
            </a:r>
            <a:r>
              <a:rPr lang="zh-CN" altLang="en-US" sz="3200" dirty="0"/>
              <a:t>定义为</a:t>
            </a:r>
            <a:r>
              <a:rPr lang="en-US" altLang="zh-CN" sz="3200" dirty="0"/>
              <a:t>21</a:t>
            </a:r>
            <a:r>
              <a:rPr lang="zh-CN" altLang="en-US" sz="3200" dirty="0"/>
              <a:t>世纪最性感的职业。</a:t>
            </a:r>
            <a:endParaRPr lang="en-US" altLang="zh-CN" sz="3200" dirty="0"/>
          </a:p>
          <a:p>
            <a:pPr lvl="1">
              <a:lnSpc>
                <a:spcPct val="100000"/>
              </a:lnSpc>
            </a:pPr>
            <a:endParaRPr lang="zh-CN" altLang="en-US" sz="32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647A1D7-BCE5-5A48-9D63-83A26622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5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F3421-DB36-4042-8F41-45EBF504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88A81-B1AF-9A43-AA74-EEE4DF162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3600" dirty="0"/>
              <a:t>数据科学和我们的关系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kumimoji="1" lang="zh-Hans" altLang="en-US" sz="3200" dirty="0"/>
              <a:t>随着</a:t>
            </a:r>
            <a:r>
              <a:rPr kumimoji="1" lang="zh-CN" altLang="zh-CN" sz="3200" dirty="0"/>
              <a:t>生命科学领域高通量测序价格</a:t>
            </a:r>
            <a:r>
              <a:rPr kumimoji="1" lang="zh-Hans" altLang="en-US" sz="3200" dirty="0"/>
              <a:t>的</a:t>
            </a:r>
            <a:r>
              <a:rPr kumimoji="1" lang="zh-CN" altLang="zh-CN" sz="3200" dirty="0"/>
              <a:t>下降</a:t>
            </a:r>
            <a:r>
              <a:rPr kumimoji="1" lang="zh-Hans" altLang="en-US" sz="3200" dirty="0"/>
              <a:t>，</a:t>
            </a:r>
            <a:r>
              <a:rPr kumimoji="1" lang="zh-CN" altLang="zh-CN" sz="3200" dirty="0"/>
              <a:t>数据量快速增加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kumimoji="1" lang="zh-CN" altLang="zh-CN" sz="3200" dirty="0"/>
              <a:t>高效准确地从文献中找到自己需要的信息和数据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kumimoji="1" lang="zh-CN" altLang="zh-CN" sz="3200" dirty="0"/>
              <a:t>针对自己课题对已有信息和数据进行整合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kumimoji="1" lang="zh-CN" altLang="zh-CN" sz="3200" dirty="0"/>
              <a:t>正确处理并展示自己的实验数据</a:t>
            </a:r>
          </a:p>
        </p:txBody>
      </p:sp>
      <p:sp>
        <p:nvSpPr>
          <p:cNvPr id="5" name="AutoShape 2" descr="http://oxzxnm82k.bkt.clouddn.com/18-3-24/60387706.jpg">
            <a:extLst>
              <a:ext uri="{FF2B5EF4-FFF2-40B4-BE49-F238E27FC236}">
                <a16:creationId xmlns:a16="http://schemas.microsoft.com/office/drawing/2014/main" id="{5D6899AA-77A2-154C-86AD-F0C5DA8E67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-371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http://oxzxnm82k.bkt.clouddn.com/18-3-24/47160729.jpg">
            <a:extLst>
              <a:ext uri="{FF2B5EF4-FFF2-40B4-BE49-F238E27FC236}">
                <a16:creationId xmlns:a16="http://schemas.microsoft.com/office/drawing/2014/main" id="{11851C74-611C-0642-9A91-08A9C1901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://oxzxnm82k.bkt.clouddn.com/18-3-24/60387706.jpg">
            <a:extLst>
              <a:ext uri="{FF2B5EF4-FFF2-40B4-BE49-F238E27FC236}">
                <a16:creationId xmlns:a16="http://schemas.microsoft.com/office/drawing/2014/main" id="{3173028D-7CE3-E344-A074-3B4753ECA6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-219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9" descr="http://oxzxnm82k.bkt.clouddn.com/18-3-24/47160729.jpg">
            <a:extLst>
              <a:ext uri="{FF2B5EF4-FFF2-40B4-BE49-F238E27FC236}">
                <a16:creationId xmlns:a16="http://schemas.microsoft.com/office/drawing/2014/main" id="{9CAC6488-6C45-7A48-9ED0-3A8F8E0A24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46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B09B3-A382-4B44-AE26-2EF106BF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3ACD0-803F-5E4F-902E-39E97A42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482667" cy="48286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通过本学期生物统计课程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学习（回忆）基本的统计学概念和知识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了解（入门）一种统计学常用编程语言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掌握文献中常用统计方法和展示方法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实验数据处理分析时能够独当一面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从湿实验走向干实验，或者转行</a:t>
            </a:r>
            <a:r>
              <a:rPr lang="en-US" altLang="zh-CN" sz="28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5022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92151-F72C-224F-AA35-40FC3418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怎样入门数据科学</a:t>
            </a:r>
          </a:p>
          <a:p>
            <a:pPr>
              <a:lnSpc>
                <a:spcPct val="100000"/>
              </a:lnSpc>
            </a:pPr>
            <a:r>
              <a:rPr lang="zh-Hans" altLang="en-US" dirty="0"/>
              <a:t>储备</a:t>
            </a:r>
            <a:r>
              <a:rPr lang="zh-CN" altLang="en-US" dirty="0"/>
              <a:t>数学和统计知识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课程会介绍最基本的统计学概念，多种常见的统计学模型和假设检验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努力回忆残存高中和大学数学与统计知识，理解常见的统计学概念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了解自己研究领域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没有背景的数据分析是没有意义的，生物学尤其如此</a:t>
            </a:r>
          </a:p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05FEEB-CF3A-FA4C-8E22-CAF6E02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Hans" altLang="en-US" dirty="0"/>
              <a:t>讨论课导论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95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2937</Words>
  <Application>Microsoft Macintosh PowerPoint</Application>
  <PresentationFormat>宽屏</PresentationFormat>
  <Paragraphs>411</Paragraphs>
  <Slides>26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等线 Light</vt:lpstr>
      <vt:lpstr>宋体</vt:lpstr>
      <vt:lpstr>游ゴシック</vt:lpstr>
      <vt:lpstr>游ゴシック Light</vt:lpstr>
      <vt:lpstr>Arial</vt:lpstr>
      <vt:lpstr>Cambria Math</vt:lpstr>
      <vt:lpstr>Times New Roman</vt:lpstr>
      <vt:lpstr>Wingdings</vt:lpstr>
      <vt:lpstr>Office 主题​​</vt:lpstr>
      <vt:lpstr>Equation.KSEE3</vt:lpstr>
      <vt:lpstr>《生物医学统计学》讨论课</vt:lpstr>
      <vt:lpstr>Outline</vt:lpstr>
      <vt:lpstr>班级建群</vt:lpstr>
      <vt:lpstr>生物医学统计学讨论课学期规划</vt:lpstr>
      <vt:lpstr>讨论课评分准则</vt:lpstr>
      <vt:lpstr>讨论课导论</vt:lpstr>
      <vt:lpstr>讨论课导论</vt:lpstr>
      <vt:lpstr>讨论课导论</vt:lpstr>
      <vt:lpstr>讨论课导论</vt:lpstr>
      <vt:lpstr>讨论课导论</vt:lpstr>
      <vt:lpstr>讨论课导论</vt:lpstr>
      <vt:lpstr>讨论课导论</vt:lpstr>
      <vt:lpstr>讨论课导论</vt:lpstr>
      <vt:lpstr>讨论课导论</vt:lpstr>
      <vt:lpstr>作业讨论</vt:lpstr>
      <vt:lpstr>Lecture-1,2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课程反馈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齐 光耀</dc:creator>
  <cp:lastModifiedBy>齐 光耀</cp:lastModifiedBy>
  <cp:revision>59</cp:revision>
  <dcterms:created xsi:type="dcterms:W3CDTF">2019-03-10T05:31:31Z</dcterms:created>
  <dcterms:modified xsi:type="dcterms:W3CDTF">2019-03-13T11:47:10Z</dcterms:modified>
</cp:coreProperties>
</file>